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8"/>
  </p:notesMasterIdLst>
  <p:sldIdLst>
    <p:sldId id="256" r:id="rId2"/>
    <p:sldId id="257" r:id="rId3"/>
    <p:sldId id="286" r:id="rId4"/>
    <p:sldId id="333" r:id="rId5"/>
    <p:sldId id="287" r:id="rId6"/>
    <p:sldId id="289" r:id="rId7"/>
    <p:sldId id="288" r:id="rId8"/>
    <p:sldId id="280" r:id="rId9"/>
    <p:sldId id="281" r:id="rId10"/>
    <p:sldId id="282" r:id="rId11"/>
    <p:sldId id="290" r:id="rId12"/>
    <p:sldId id="291" r:id="rId13"/>
    <p:sldId id="292" r:id="rId14"/>
    <p:sldId id="293" r:id="rId15"/>
    <p:sldId id="294" r:id="rId16"/>
    <p:sldId id="331" r:id="rId17"/>
    <p:sldId id="332" r:id="rId18"/>
    <p:sldId id="295" r:id="rId19"/>
    <p:sldId id="296" r:id="rId20"/>
    <p:sldId id="298" r:id="rId21"/>
    <p:sldId id="299" r:id="rId22"/>
    <p:sldId id="297" r:id="rId23"/>
    <p:sldId id="300" r:id="rId24"/>
    <p:sldId id="301" r:id="rId25"/>
    <p:sldId id="302" r:id="rId26"/>
    <p:sldId id="303" r:id="rId27"/>
    <p:sldId id="304" r:id="rId28"/>
    <p:sldId id="305" r:id="rId29"/>
    <p:sldId id="328" r:id="rId30"/>
    <p:sldId id="329" r:id="rId31"/>
    <p:sldId id="330" r:id="rId32"/>
    <p:sldId id="263" r:id="rId33"/>
    <p:sldId id="306" r:id="rId34"/>
    <p:sldId id="307" r:id="rId35"/>
    <p:sldId id="308" r:id="rId36"/>
    <p:sldId id="310" r:id="rId37"/>
    <p:sldId id="311" r:id="rId38"/>
    <p:sldId id="309" r:id="rId39"/>
    <p:sldId id="312" r:id="rId40"/>
    <p:sldId id="313" r:id="rId41"/>
    <p:sldId id="314" r:id="rId42"/>
    <p:sldId id="316" r:id="rId43"/>
    <p:sldId id="317" r:id="rId44"/>
    <p:sldId id="318" r:id="rId45"/>
    <p:sldId id="319" r:id="rId46"/>
    <p:sldId id="320" r:id="rId47"/>
    <p:sldId id="321" r:id="rId48"/>
    <p:sldId id="322" r:id="rId49"/>
    <p:sldId id="283" r:id="rId50"/>
    <p:sldId id="284" r:id="rId51"/>
    <p:sldId id="323" r:id="rId52"/>
    <p:sldId id="324" r:id="rId53"/>
    <p:sldId id="325" r:id="rId54"/>
    <p:sldId id="326" r:id="rId55"/>
    <p:sldId id="327" r:id="rId56"/>
    <p:sldId id="285" r:id="rId57"/>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FFFF99"/>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67" y="-9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F94F24F6-CCFF-4289-B144-C52194B07D47}" type="datetimeFigureOut">
              <a:rPr lang="ru-RU"/>
              <a:pPr>
                <a:defRPr/>
              </a:pPr>
              <a:t>18.02.2019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7B0A654F-B809-423B-B885-875DB4B3D5B8}" type="slidenum">
              <a:rPr lang="ru-RU"/>
              <a:pPr>
                <a:defRPr/>
              </a:pPr>
              <a:t>‹#›</a:t>
            </a:fld>
            <a:endParaRPr lang="ru-RU"/>
          </a:p>
        </p:txBody>
      </p:sp>
    </p:spTree>
    <p:extLst>
      <p:ext uri="{BB962C8B-B14F-4D97-AF65-F5344CB8AC3E}">
        <p14:creationId xmlns:p14="http://schemas.microsoft.com/office/powerpoint/2010/main" val="41733186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Образ слайда 1"/>
          <p:cNvSpPr>
            <a:spLocks noGrp="1" noRot="1" noChangeAspect="1"/>
          </p:cNvSpPr>
          <p:nvPr>
            <p:ph type="sldImg"/>
          </p:nvPr>
        </p:nvSpPr>
        <p:spPr bwMode="auto">
          <a:noFill/>
          <a:ln>
            <a:solidFill>
              <a:srgbClr val="000000"/>
            </a:solidFill>
            <a:miter lim="800000"/>
            <a:headEnd/>
            <a:tailEnd/>
          </a:ln>
        </p:spPr>
      </p:sp>
      <p:sp>
        <p:nvSpPr>
          <p:cNvPr id="1638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smtClean="0"/>
          </a:p>
        </p:txBody>
      </p:sp>
      <p:sp>
        <p:nvSpPr>
          <p:cNvPr id="1638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F0A9C7-D5AD-484E-AD7B-D9488E129784}" type="slidenum">
              <a:rPr lang="ru-RU"/>
              <a:pPr fontAlgn="base">
                <a:spcBef>
                  <a:spcPct val="0"/>
                </a:spcBef>
                <a:spcAft>
                  <a:spcPct val="0"/>
                </a:spcAft>
              </a:pPr>
              <a:t>2</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Образ слайда 1"/>
          <p:cNvSpPr>
            <a:spLocks noGrp="1" noRot="1" noChangeAspect="1"/>
          </p:cNvSpPr>
          <p:nvPr>
            <p:ph type="sldImg"/>
          </p:nvPr>
        </p:nvSpPr>
        <p:spPr bwMode="auto">
          <a:noFill/>
          <a:ln>
            <a:solidFill>
              <a:srgbClr val="000000"/>
            </a:solidFill>
            <a:miter lim="800000"/>
            <a:headEnd/>
            <a:tailEnd/>
          </a:ln>
        </p:spPr>
      </p:sp>
      <p:sp>
        <p:nvSpPr>
          <p:cNvPr id="25602"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smtClean="0"/>
          </a:p>
        </p:txBody>
      </p:sp>
      <p:sp>
        <p:nvSpPr>
          <p:cNvPr id="25603"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955F52-FCEF-41FF-80B3-7EC4A4515456}" type="slidenum">
              <a:rPr lang="ru-RU"/>
              <a:pPr fontAlgn="base">
                <a:spcBef>
                  <a:spcPct val="0"/>
                </a:spcBef>
                <a:spcAft>
                  <a:spcPct val="0"/>
                </a:spcAft>
              </a:pPr>
              <a:t>32</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pPr>
              <a:defRPr/>
            </a:pPr>
            <a:fld id="{7B0A654F-B809-423B-B885-875DB4B3D5B8}" type="slidenum">
              <a:rPr lang="ru-RU" smtClean="0"/>
              <a:pPr>
                <a:defRPr/>
              </a:pPr>
              <a:t>38</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pPr>
              <a:defRPr/>
            </a:pPr>
            <a:fld id="{7B0A654F-B809-423B-B885-875DB4B3D5B8}" type="slidenum">
              <a:rPr lang="ru-RU" smtClean="0"/>
              <a:pPr>
                <a:defRPr/>
              </a:pPr>
              <a:t>39</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3">
        <a:schemeClr val="bg1"/>
      </p:bgRef>
    </p:bg>
    <p:spTree>
      <p:nvGrpSpPr>
        <p:cNvPr id="1" name=""/>
        <p:cNvGrpSpPr/>
        <p:nvPr/>
      </p:nvGrpSpPr>
      <p:grpSpPr>
        <a:xfrm>
          <a:off x="0" y="0"/>
          <a:ext cx="0" cy="0"/>
          <a:chOff x="0" y="0"/>
          <a:chExt cx="0" cy="0"/>
        </a:xfrm>
      </p:grpSpPr>
      <p:sp>
        <p:nvSpPr>
          <p:cNvPr id="4" name="Прямоугольник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Скругленный прямоугольник 12"/>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ик 6"/>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рямоугольник 9"/>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Прямоугольник 10"/>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Подзаголовок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8" name="Заголовок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ru-RU" smtClean="0"/>
              <a:t>Образец заголовка</a:t>
            </a:r>
            <a:endParaRPr lang="en-US"/>
          </a:p>
        </p:txBody>
      </p:sp>
      <p:sp>
        <p:nvSpPr>
          <p:cNvPr id="11" name="Дата 27"/>
          <p:cNvSpPr>
            <a:spLocks noGrp="1"/>
          </p:cNvSpPr>
          <p:nvPr>
            <p:ph type="dt" sz="half" idx="10"/>
          </p:nvPr>
        </p:nvSpPr>
        <p:spPr/>
        <p:txBody>
          <a:bodyPr/>
          <a:lstStyle>
            <a:lvl1pPr>
              <a:defRPr/>
            </a:lvl1pPr>
          </a:lstStyle>
          <a:p>
            <a:pPr>
              <a:defRPr/>
            </a:pPr>
            <a:fld id="{0078DD01-0DD2-4FEB-8C74-C20FE3361C19}" type="datetimeFigureOut">
              <a:rPr lang="ru-RU"/>
              <a:pPr>
                <a:defRPr/>
              </a:pPr>
              <a:t>18.02.2019</a:t>
            </a:fld>
            <a:endParaRPr lang="ru-RU"/>
          </a:p>
        </p:txBody>
      </p:sp>
      <p:sp>
        <p:nvSpPr>
          <p:cNvPr id="12" name="Нижний колонтитул 16"/>
          <p:cNvSpPr>
            <a:spLocks noGrp="1"/>
          </p:cNvSpPr>
          <p:nvPr>
            <p:ph type="ftr" sz="quarter" idx="11"/>
          </p:nvPr>
        </p:nvSpPr>
        <p:spPr/>
        <p:txBody>
          <a:bodyPr/>
          <a:lstStyle>
            <a:lvl1pPr>
              <a:defRPr/>
            </a:lvl1pPr>
          </a:lstStyle>
          <a:p>
            <a:pPr>
              <a:defRPr/>
            </a:pPr>
            <a:endParaRPr lang="ru-RU"/>
          </a:p>
        </p:txBody>
      </p:sp>
      <p:sp>
        <p:nvSpPr>
          <p:cNvPr id="13" name="Номер слайда 28"/>
          <p:cNvSpPr>
            <a:spLocks noGrp="1"/>
          </p:cNvSpPr>
          <p:nvPr>
            <p:ph type="sldNum" sz="quarter" idx="12"/>
          </p:nvPr>
        </p:nvSpPr>
        <p:spPr/>
        <p:txBody>
          <a:bodyPr/>
          <a:lstStyle>
            <a:lvl1pPr>
              <a:defRPr sz="1400" smtClean="0">
                <a:solidFill>
                  <a:srgbClr val="FFFFFF"/>
                </a:solidFill>
              </a:defRPr>
            </a:lvl1pPr>
          </a:lstStyle>
          <a:p>
            <a:pPr>
              <a:defRPr/>
            </a:pPr>
            <a:fld id="{1186D34A-FBF5-4895-810B-177084B8A7A0}" type="slidenum">
              <a:rPr lang="ru-RU"/>
              <a:pPr>
                <a:defRPr/>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3"/>
          <p:cNvSpPr>
            <a:spLocks noGrp="1"/>
          </p:cNvSpPr>
          <p:nvPr>
            <p:ph type="dt" sz="half" idx="10"/>
          </p:nvPr>
        </p:nvSpPr>
        <p:spPr/>
        <p:txBody>
          <a:bodyPr/>
          <a:lstStyle>
            <a:lvl1pPr>
              <a:defRPr/>
            </a:lvl1pPr>
          </a:lstStyle>
          <a:p>
            <a:pPr>
              <a:defRPr/>
            </a:pPr>
            <a:fld id="{6E1D4FDE-3545-4B3C-A027-07310BDD766C}" type="datetimeFigureOut">
              <a:rPr lang="ru-RU"/>
              <a:pPr>
                <a:defRPr/>
              </a:pPr>
              <a:t>18.02.2019</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22"/>
          <p:cNvSpPr>
            <a:spLocks noGrp="1"/>
          </p:cNvSpPr>
          <p:nvPr>
            <p:ph type="sldNum" sz="quarter" idx="12"/>
          </p:nvPr>
        </p:nvSpPr>
        <p:spPr/>
        <p:txBody>
          <a:bodyPr/>
          <a:lstStyle>
            <a:lvl1pPr>
              <a:defRPr/>
            </a:lvl1pPr>
          </a:lstStyle>
          <a:p>
            <a:pPr>
              <a:defRPr/>
            </a:pPr>
            <a:fld id="{AD6F17D4-7268-41CB-95A4-ED3DB057486A}"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41"/>
            <a:ext cx="201168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914400" y="274640"/>
            <a:ext cx="55626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3"/>
          <p:cNvSpPr>
            <a:spLocks noGrp="1"/>
          </p:cNvSpPr>
          <p:nvPr>
            <p:ph type="dt" sz="half" idx="10"/>
          </p:nvPr>
        </p:nvSpPr>
        <p:spPr/>
        <p:txBody>
          <a:bodyPr/>
          <a:lstStyle>
            <a:lvl1pPr>
              <a:defRPr/>
            </a:lvl1pPr>
          </a:lstStyle>
          <a:p>
            <a:pPr>
              <a:defRPr/>
            </a:pPr>
            <a:fld id="{41B9BE23-7641-4577-8CB6-A815F8EA4B70}" type="datetimeFigureOut">
              <a:rPr lang="ru-RU"/>
              <a:pPr>
                <a:defRPr/>
              </a:pPr>
              <a:t>18.02.2019</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22"/>
          <p:cNvSpPr>
            <a:spLocks noGrp="1"/>
          </p:cNvSpPr>
          <p:nvPr>
            <p:ph type="sldNum" sz="quarter" idx="12"/>
          </p:nvPr>
        </p:nvSpPr>
        <p:spPr/>
        <p:txBody>
          <a:bodyPr/>
          <a:lstStyle>
            <a:lvl1pPr>
              <a:defRPr/>
            </a:lvl1pPr>
          </a:lstStyle>
          <a:p>
            <a:pPr>
              <a:defRPr/>
            </a:pPr>
            <a:fld id="{AA2259C2-4F93-473F-B8D4-EB44AEBA3AE9}" type="slidenum">
              <a:rPr lang="ru-RU"/>
              <a:pPr>
                <a:defRPr/>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8" name="Содержимое 7"/>
          <p:cNvSpPr>
            <a:spLocks noGrp="1"/>
          </p:cNvSpPr>
          <p:nvPr>
            <p:ph sz="quarter" idx="1"/>
          </p:nvPr>
        </p:nvSpPr>
        <p:spPr>
          <a:xfrm>
            <a:off x="914400" y="1447800"/>
            <a:ext cx="7772400" cy="45720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3"/>
          <p:cNvSpPr>
            <a:spLocks noGrp="1"/>
          </p:cNvSpPr>
          <p:nvPr>
            <p:ph type="dt" sz="half" idx="10"/>
          </p:nvPr>
        </p:nvSpPr>
        <p:spPr/>
        <p:txBody>
          <a:bodyPr/>
          <a:lstStyle>
            <a:lvl1pPr>
              <a:defRPr/>
            </a:lvl1pPr>
          </a:lstStyle>
          <a:p>
            <a:pPr>
              <a:defRPr/>
            </a:pPr>
            <a:fld id="{623E6252-08CB-431A-B7A3-6A272C496EB6}" type="datetimeFigureOut">
              <a:rPr lang="ru-RU"/>
              <a:pPr>
                <a:defRPr/>
              </a:pPr>
              <a:t>18.02.2019</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22"/>
          <p:cNvSpPr>
            <a:spLocks noGrp="1"/>
          </p:cNvSpPr>
          <p:nvPr>
            <p:ph type="sldNum" sz="quarter" idx="12"/>
          </p:nvPr>
        </p:nvSpPr>
        <p:spPr/>
        <p:txBody>
          <a:bodyPr/>
          <a:lstStyle>
            <a:lvl1pPr>
              <a:defRPr/>
            </a:lvl1pPr>
          </a:lstStyle>
          <a:p>
            <a:pPr>
              <a:defRPr/>
            </a:pPr>
            <a:fld id="{C0903C21-7A4C-44E7-85D0-65D3841AE32E}"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3">
        <a:schemeClr val="bg1"/>
      </p:bgRef>
    </p:bg>
    <p:spTree>
      <p:nvGrpSpPr>
        <p:cNvPr id="1" name=""/>
        <p:cNvGrpSpPr/>
        <p:nvPr/>
      </p:nvGrpSpPr>
      <p:grpSpPr>
        <a:xfrm>
          <a:off x="0" y="0"/>
          <a:ext cx="0" cy="0"/>
          <a:chOff x="0" y="0"/>
          <a:chExt cx="0" cy="0"/>
        </a:xfrm>
      </p:grpSpPr>
      <p:sp>
        <p:nvSpPr>
          <p:cNvPr id="4" name="Прямоугольник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Скругленный прямоугольник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ик 6"/>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рямоугольник 7"/>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Прямоугольник 8"/>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722313" y="952500"/>
            <a:ext cx="7772400" cy="1362075"/>
          </a:xfrm>
        </p:spPr>
        <p:txBody>
          <a:bodyPr/>
          <a:lstStyle>
            <a:lvl1pPr algn="l">
              <a:buNone/>
              <a:defRPr sz="4000" b="0" cap="none"/>
            </a:lvl1pPr>
          </a:lstStyle>
          <a:p>
            <a:r>
              <a:rPr lang="ru-RU" smtClean="0"/>
              <a:t>Образец заголовка</a:t>
            </a:r>
            <a:endParaRPr lang="en-US"/>
          </a:p>
        </p:txBody>
      </p:sp>
      <p:sp>
        <p:nvSpPr>
          <p:cNvPr id="3" name="Текст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9" name="Дата 3"/>
          <p:cNvSpPr>
            <a:spLocks noGrp="1"/>
          </p:cNvSpPr>
          <p:nvPr>
            <p:ph type="dt" sz="half" idx="10"/>
          </p:nvPr>
        </p:nvSpPr>
        <p:spPr/>
        <p:txBody>
          <a:bodyPr/>
          <a:lstStyle>
            <a:lvl1pPr>
              <a:defRPr/>
            </a:lvl1pPr>
          </a:lstStyle>
          <a:p>
            <a:pPr>
              <a:defRPr/>
            </a:pPr>
            <a:fld id="{F1744FAD-BCED-476B-9336-0C273D22F2B6}" type="datetimeFigureOut">
              <a:rPr lang="ru-RU"/>
              <a:pPr>
                <a:defRPr/>
              </a:pPr>
              <a:t>18.02.2019</a:t>
            </a:fld>
            <a:endParaRPr lang="ru-RU"/>
          </a:p>
        </p:txBody>
      </p:sp>
      <p:sp>
        <p:nvSpPr>
          <p:cNvPr id="10" name="Нижний колонтитул 4"/>
          <p:cNvSpPr>
            <a:spLocks noGrp="1"/>
          </p:cNvSpPr>
          <p:nvPr>
            <p:ph type="ftr" sz="quarter" idx="11"/>
          </p:nvPr>
        </p:nvSpPr>
        <p:spPr>
          <a:xfrm>
            <a:off x="800100" y="6172200"/>
            <a:ext cx="4000500" cy="457200"/>
          </a:xfrm>
        </p:spPr>
        <p:txBody>
          <a:bodyPr/>
          <a:lstStyle>
            <a:lvl1pPr>
              <a:defRPr/>
            </a:lvl1pPr>
          </a:lstStyle>
          <a:p>
            <a:pPr>
              <a:defRPr/>
            </a:pPr>
            <a:endParaRPr lang="ru-RU"/>
          </a:p>
        </p:txBody>
      </p:sp>
      <p:sp>
        <p:nvSpPr>
          <p:cNvPr id="11" name="Номер слайда 5"/>
          <p:cNvSpPr>
            <a:spLocks noGrp="1"/>
          </p:cNvSpPr>
          <p:nvPr>
            <p:ph type="sldNum" sz="quarter" idx="12"/>
          </p:nvPr>
        </p:nvSpPr>
        <p:spPr>
          <a:xfrm>
            <a:off x="146050" y="6208713"/>
            <a:ext cx="457200" cy="457200"/>
          </a:xfrm>
        </p:spPr>
        <p:txBody>
          <a:bodyPr/>
          <a:lstStyle>
            <a:lvl1pPr>
              <a:defRPr/>
            </a:lvl1pPr>
          </a:lstStyle>
          <a:p>
            <a:pPr>
              <a:defRPr/>
            </a:pPr>
            <a:fld id="{BEB22E6D-49ED-4100-858F-A8BFDE66DD20}" type="slidenum">
              <a:rPr lang="ru-RU"/>
              <a:pPr>
                <a:defRPr/>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9" name="Содержимое 8"/>
          <p:cNvSpPr>
            <a:spLocks noGrp="1"/>
          </p:cNvSpPr>
          <p:nvPr>
            <p:ph sz="quarter" idx="1"/>
          </p:nvPr>
        </p:nvSpPr>
        <p:spPr>
          <a:xfrm>
            <a:off x="914400" y="1447800"/>
            <a:ext cx="3749040" cy="45720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Содержимое 10"/>
          <p:cNvSpPr>
            <a:spLocks noGrp="1"/>
          </p:cNvSpPr>
          <p:nvPr>
            <p:ph sz="quarter" idx="2"/>
          </p:nvPr>
        </p:nvSpPr>
        <p:spPr>
          <a:xfrm>
            <a:off x="4933950" y="1447800"/>
            <a:ext cx="3749040" cy="45720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3"/>
          <p:cNvSpPr>
            <a:spLocks noGrp="1"/>
          </p:cNvSpPr>
          <p:nvPr>
            <p:ph type="dt" sz="half" idx="10"/>
          </p:nvPr>
        </p:nvSpPr>
        <p:spPr/>
        <p:txBody>
          <a:bodyPr/>
          <a:lstStyle>
            <a:lvl1pPr>
              <a:defRPr/>
            </a:lvl1pPr>
          </a:lstStyle>
          <a:p>
            <a:pPr>
              <a:defRPr/>
            </a:pPr>
            <a:fld id="{E26EBB3E-5B04-4173-B79B-B6C30262B7ED}" type="datetimeFigureOut">
              <a:rPr lang="ru-RU"/>
              <a:pPr>
                <a:defRPr/>
              </a:pPr>
              <a:t>18.02.2019</a:t>
            </a:fld>
            <a:endParaRPr lang="ru-RU"/>
          </a:p>
        </p:txBody>
      </p:sp>
      <p:sp>
        <p:nvSpPr>
          <p:cNvPr id="6" name="Нижний колонтитул 2"/>
          <p:cNvSpPr>
            <a:spLocks noGrp="1"/>
          </p:cNvSpPr>
          <p:nvPr>
            <p:ph type="ftr" sz="quarter" idx="11"/>
          </p:nvPr>
        </p:nvSpPr>
        <p:spPr/>
        <p:txBody>
          <a:bodyPr/>
          <a:lstStyle>
            <a:lvl1pPr>
              <a:defRPr/>
            </a:lvl1pPr>
          </a:lstStyle>
          <a:p>
            <a:pPr>
              <a:defRPr/>
            </a:pPr>
            <a:endParaRPr lang="ru-RU"/>
          </a:p>
        </p:txBody>
      </p:sp>
      <p:sp>
        <p:nvSpPr>
          <p:cNvPr id="7" name="Номер слайда 22"/>
          <p:cNvSpPr>
            <a:spLocks noGrp="1"/>
          </p:cNvSpPr>
          <p:nvPr>
            <p:ph type="sldNum" sz="quarter" idx="12"/>
          </p:nvPr>
        </p:nvSpPr>
        <p:spPr/>
        <p:txBody>
          <a:bodyPr/>
          <a:lstStyle>
            <a:lvl1pPr>
              <a:defRPr/>
            </a:lvl1pPr>
          </a:lstStyle>
          <a:p>
            <a:pPr>
              <a:defRPr/>
            </a:pPr>
            <a:fld id="{BB5777A7-6A7A-4230-9A12-3ED166DD8F18}"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73050"/>
            <a:ext cx="7772400" cy="1143000"/>
          </a:xfrm>
        </p:spPr>
        <p:txBody>
          <a:bodyPr/>
          <a:lstStyle>
            <a:lvl1pPr>
              <a:defRPr/>
            </a:lvl1pPr>
          </a:lstStyle>
          <a:p>
            <a:r>
              <a:rPr lang="ru-RU" smtClean="0"/>
              <a:t>Образец заголовка</a:t>
            </a:r>
            <a:endParaRPr lang="en-US"/>
          </a:p>
        </p:txBody>
      </p:sp>
      <p:sp>
        <p:nvSpPr>
          <p:cNvPr id="3" name="Текст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Текст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11" name="Содержимое 10"/>
          <p:cNvSpPr>
            <a:spLocks noGrp="1"/>
          </p:cNvSpPr>
          <p:nvPr>
            <p:ph sz="half" idx="2"/>
          </p:nvPr>
        </p:nvSpPr>
        <p:spPr>
          <a:xfrm>
            <a:off x="914400" y="2247900"/>
            <a:ext cx="37338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Содержимое 12"/>
          <p:cNvSpPr>
            <a:spLocks noGrp="1"/>
          </p:cNvSpPr>
          <p:nvPr>
            <p:ph sz="half" idx="4"/>
          </p:nvPr>
        </p:nvSpPr>
        <p:spPr>
          <a:xfrm>
            <a:off x="4953000" y="2247900"/>
            <a:ext cx="37338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13"/>
          <p:cNvSpPr>
            <a:spLocks noGrp="1"/>
          </p:cNvSpPr>
          <p:nvPr>
            <p:ph type="dt" sz="half" idx="10"/>
          </p:nvPr>
        </p:nvSpPr>
        <p:spPr/>
        <p:txBody>
          <a:bodyPr/>
          <a:lstStyle>
            <a:lvl1pPr>
              <a:defRPr/>
            </a:lvl1pPr>
          </a:lstStyle>
          <a:p>
            <a:pPr>
              <a:defRPr/>
            </a:pPr>
            <a:fld id="{7C5B105E-0C06-44AB-9B9B-B9CB3AAFCC83}" type="datetimeFigureOut">
              <a:rPr lang="ru-RU"/>
              <a:pPr>
                <a:defRPr/>
              </a:pPr>
              <a:t>18.02.2019</a:t>
            </a:fld>
            <a:endParaRPr lang="ru-RU"/>
          </a:p>
        </p:txBody>
      </p:sp>
      <p:sp>
        <p:nvSpPr>
          <p:cNvPr id="8" name="Нижний колонтитул 2"/>
          <p:cNvSpPr>
            <a:spLocks noGrp="1"/>
          </p:cNvSpPr>
          <p:nvPr>
            <p:ph type="ftr" sz="quarter" idx="11"/>
          </p:nvPr>
        </p:nvSpPr>
        <p:spPr/>
        <p:txBody>
          <a:bodyPr/>
          <a:lstStyle>
            <a:lvl1pPr>
              <a:defRPr/>
            </a:lvl1pPr>
          </a:lstStyle>
          <a:p>
            <a:pPr>
              <a:defRPr/>
            </a:pPr>
            <a:endParaRPr lang="ru-RU"/>
          </a:p>
        </p:txBody>
      </p:sp>
      <p:sp>
        <p:nvSpPr>
          <p:cNvPr id="9" name="Номер слайда 22"/>
          <p:cNvSpPr>
            <a:spLocks noGrp="1"/>
          </p:cNvSpPr>
          <p:nvPr>
            <p:ph type="sldNum" sz="quarter" idx="12"/>
          </p:nvPr>
        </p:nvSpPr>
        <p:spPr/>
        <p:txBody>
          <a:bodyPr/>
          <a:lstStyle>
            <a:lvl1pPr>
              <a:defRPr/>
            </a:lvl1pPr>
          </a:lstStyle>
          <a:p>
            <a:pPr>
              <a:defRPr/>
            </a:pPr>
            <a:fld id="{43309F9E-1CAF-4DA4-9064-DAF7CC773C11}"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13"/>
          <p:cNvSpPr>
            <a:spLocks noGrp="1"/>
          </p:cNvSpPr>
          <p:nvPr>
            <p:ph type="dt" sz="half" idx="10"/>
          </p:nvPr>
        </p:nvSpPr>
        <p:spPr/>
        <p:txBody>
          <a:bodyPr/>
          <a:lstStyle>
            <a:lvl1pPr>
              <a:defRPr/>
            </a:lvl1pPr>
          </a:lstStyle>
          <a:p>
            <a:pPr>
              <a:defRPr/>
            </a:pPr>
            <a:fld id="{14C06767-813E-4D34-B0F6-F95E67DBA6A2}" type="datetimeFigureOut">
              <a:rPr lang="ru-RU"/>
              <a:pPr>
                <a:defRPr/>
              </a:pPr>
              <a:t>18.02.2019</a:t>
            </a:fld>
            <a:endParaRPr lang="ru-RU"/>
          </a:p>
        </p:txBody>
      </p:sp>
      <p:sp>
        <p:nvSpPr>
          <p:cNvPr id="4" name="Нижний колонтитул 2"/>
          <p:cNvSpPr>
            <a:spLocks noGrp="1"/>
          </p:cNvSpPr>
          <p:nvPr>
            <p:ph type="ftr" sz="quarter" idx="11"/>
          </p:nvPr>
        </p:nvSpPr>
        <p:spPr/>
        <p:txBody>
          <a:bodyPr/>
          <a:lstStyle>
            <a:lvl1pPr>
              <a:defRPr/>
            </a:lvl1pPr>
          </a:lstStyle>
          <a:p>
            <a:pPr>
              <a:defRPr/>
            </a:pPr>
            <a:endParaRPr lang="ru-RU"/>
          </a:p>
        </p:txBody>
      </p:sp>
      <p:sp>
        <p:nvSpPr>
          <p:cNvPr id="5" name="Номер слайда 22"/>
          <p:cNvSpPr>
            <a:spLocks noGrp="1"/>
          </p:cNvSpPr>
          <p:nvPr>
            <p:ph type="sldNum" sz="quarter" idx="12"/>
          </p:nvPr>
        </p:nvSpPr>
        <p:spPr/>
        <p:txBody>
          <a:bodyPr/>
          <a:lstStyle>
            <a:lvl1pPr>
              <a:defRPr/>
            </a:lvl1pPr>
          </a:lstStyle>
          <a:p>
            <a:pPr>
              <a:defRPr/>
            </a:pPr>
            <a:fld id="{69F7FABE-6868-4C52-9506-81AE7B7FBDF6}"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a:defRPr/>
            </a:pPr>
            <a:fld id="{A9543265-E330-4E78-B46B-A6C34991E930}" type="datetimeFigureOut">
              <a:rPr lang="ru-RU"/>
              <a:pPr>
                <a:defRPr/>
              </a:pPr>
              <a:t>18.02.2019</a:t>
            </a:fld>
            <a:endParaRPr lang="ru-RU"/>
          </a:p>
        </p:txBody>
      </p:sp>
      <p:sp>
        <p:nvSpPr>
          <p:cNvPr id="3" name="Нижний колонтитул 2"/>
          <p:cNvSpPr>
            <a:spLocks noGrp="1"/>
          </p:cNvSpPr>
          <p:nvPr>
            <p:ph type="ftr" sz="quarter" idx="11"/>
          </p:nvPr>
        </p:nvSpPr>
        <p:spPr/>
        <p:txBody>
          <a:bodyPr/>
          <a:lstStyle>
            <a:lvl1pPr>
              <a:defRPr/>
            </a:lvl1pPr>
          </a:lstStyle>
          <a:p>
            <a:pPr>
              <a:defRPr/>
            </a:pPr>
            <a:endParaRPr lang="ru-RU"/>
          </a:p>
        </p:txBody>
      </p:sp>
      <p:sp>
        <p:nvSpPr>
          <p:cNvPr id="4" name="Номер слайда 22"/>
          <p:cNvSpPr>
            <a:spLocks noGrp="1"/>
          </p:cNvSpPr>
          <p:nvPr>
            <p:ph type="sldNum" sz="quarter" idx="12"/>
          </p:nvPr>
        </p:nvSpPr>
        <p:spPr/>
        <p:txBody>
          <a:bodyPr/>
          <a:lstStyle>
            <a:lvl1pPr>
              <a:defRPr/>
            </a:lvl1pPr>
          </a:lstStyle>
          <a:p>
            <a:pPr>
              <a:defRPr/>
            </a:pPr>
            <a:fld id="{D4889D45-CB9A-498E-9C46-E514337450ED}"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5" name="Прямоугольник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Скругленный прямоугольник 8"/>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914400" y="273050"/>
            <a:ext cx="7772400" cy="1143000"/>
          </a:xfrm>
        </p:spPr>
        <p:txBody>
          <a:bodyPr/>
          <a:lstStyle>
            <a:lvl1pPr algn="l">
              <a:buNone/>
              <a:defRPr sz="4000" b="0"/>
            </a:lvl1pPr>
          </a:lstStyle>
          <a:p>
            <a:r>
              <a:rPr lang="ru-RU" smtClean="0"/>
              <a:t>Образец заголовка</a:t>
            </a:r>
            <a:endParaRPr lang="en-US"/>
          </a:p>
        </p:txBody>
      </p:sp>
      <p:sp>
        <p:nvSpPr>
          <p:cNvPr id="3" name="Текст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1" name="Содержимое 10"/>
          <p:cNvSpPr>
            <a:spLocks noGrp="1"/>
          </p:cNvSpPr>
          <p:nvPr>
            <p:ph sz="quarter" idx="1"/>
          </p:nvPr>
        </p:nvSpPr>
        <p:spPr>
          <a:xfrm>
            <a:off x="2971800" y="1600200"/>
            <a:ext cx="5715000" cy="4495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4"/>
          <p:cNvSpPr>
            <a:spLocks noGrp="1"/>
          </p:cNvSpPr>
          <p:nvPr>
            <p:ph type="dt" sz="half" idx="10"/>
          </p:nvPr>
        </p:nvSpPr>
        <p:spPr/>
        <p:txBody>
          <a:bodyPr/>
          <a:lstStyle>
            <a:lvl1pPr>
              <a:defRPr/>
            </a:lvl1pPr>
          </a:lstStyle>
          <a:p>
            <a:pPr>
              <a:defRPr/>
            </a:pPr>
            <a:fld id="{34FAE697-DBF8-4F7F-B630-A1D66E05E48B}" type="datetimeFigureOut">
              <a:rPr lang="ru-RU"/>
              <a:pPr>
                <a:defRPr/>
              </a:pPr>
              <a:t>18.02.2019</a:t>
            </a:fld>
            <a:endParaRPr lang="ru-RU"/>
          </a:p>
        </p:txBody>
      </p:sp>
      <p:sp>
        <p:nvSpPr>
          <p:cNvPr id="8" name="Нижний колонтитул 5"/>
          <p:cNvSpPr>
            <a:spLocks noGrp="1"/>
          </p:cNvSpPr>
          <p:nvPr>
            <p:ph type="ftr" sz="quarter" idx="11"/>
          </p:nvPr>
        </p:nvSpPr>
        <p:spPr/>
        <p:txBody>
          <a:bodyPr/>
          <a:lstStyle>
            <a:lvl1pPr>
              <a:defRPr/>
            </a:lvl1pPr>
          </a:lstStyle>
          <a:p>
            <a:pPr>
              <a:defRPr/>
            </a:pPr>
            <a:endParaRPr lang="ru-RU"/>
          </a:p>
        </p:txBody>
      </p:sp>
      <p:sp>
        <p:nvSpPr>
          <p:cNvPr id="9" name="Номер слайда 6"/>
          <p:cNvSpPr>
            <a:spLocks noGrp="1"/>
          </p:cNvSpPr>
          <p:nvPr>
            <p:ph type="sldNum" sz="quarter" idx="12"/>
          </p:nvPr>
        </p:nvSpPr>
        <p:spPr/>
        <p:txBody>
          <a:bodyPr/>
          <a:lstStyle>
            <a:lvl1pPr>
              <a:defRPr/>
            </a:lvl1pPr>
          </a:lstStyle>
          <a:p>
            <a:pPr>
              <a:defRPr/>
            </a:pPr>
            <a:fld id="{D080018E-B86E-4E3F-9EAE-10A93E5DBB18}"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5" name="Прямоугольник 10"/>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ик 11"/>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рямоугольник 12"/>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914400" y="4900550"/>
            <a:ext cx="7315200" cy="522288"/>
          </a:xfrm>
        </p:spPr>
        <p:txBody>
          <a:bodyPr anchor="ctr">
            <a:noAutofit/>
          </a:bodyPr>
          <a:lstStyle>
            <a:lvl1pPr algn="l">
              <a:buNone/>
              <a:defRPr sz="2800" b="0"/>
            </a:lvl1pPr>
          </a:lstStyle>
          <a:p>
            <a:r>
              <a:rPr lang="ru-RU" smtClean="0"/>
              <a:t>Образец заголовка</a:t>
            </a:r>
            <a:endParaRPr lang="en-US"/>
          </a:p>
        </p:txBody>
      </p:sp>
      <p:sp>
        <p:nvSpPr>
          <p:cNvPr id="4" name="Текст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ru-RU" smtClean="0"/>
              <a:t>Образец текста</a:t>
            </a:r>
          </a:p>
        </p:txBody>
      </p:sp>
      <p:sp>
        <p:nvSpPr>
          <p:cNvPr id="3" name="Рисунок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ru-RU" noProof="0" smtClean="0"/>
              <a:t>Вставка рисунка</a:t>
            </a:r>
            <a:endParaRPr lang="en-US" noProof="0" dirty="0"/>
          </a:p>
        </p:txBody>
      </p:sp>
      <p:sp>
        <p:nvSpPr>
          <p:cNvPr id="8" name="Дата 4"/>
          <p:cNvSpPr>
            <a:spLocks noGrp="1"/>
          </p:cNvSpPr>
          <p:nvPr>
            <p:ph type="dt" sz="half" idx="10"/>
          </p:nvPr>
        </p:nvSpPr>
        <p:spPr/>
        <p:txBody>
          <a:bodyPr/>
          <a:lstStyle>
            <a:lvl1pPr>
              <a:defRPr/>
            </a:lvl1pPr>
          </a:lstStyle>
          <a:p>
            <a:pPr>
              <a:defRPr/>
            </a:pPr>
            <a:fld id="{33092957-4D3E-4CAD-9688-4C539643FFF7}" type="datetimeFigureOut">
              <a:rPr lang="ru-RU"/>
              <a:pPr>
                <a:defRPr/>
              </a:pPr>
              <a:t>18.02.2019</a:t>
            </a:fld>
            <a:endParaRPr lang="ru-RU"/>
          </a:p>
        </p:txBody>
      </p:sp>
      <p:sp>
        <p:nvSpPr>
          <p:cNvPr id="9" name="Нижний колонтитул 5"/>
          <p:cNvSpPr>
            <a:spLocks noGrp="1"/>
          </p:cNvSpPr>
          <p:nvPr>
            <p:ph type="ftr" sz="quarter" idx="11"/>
          </p:nvPr>
        </p:nvSpPr>
        <p:spPr>
          <a:xfrm>
            <a:off x="914400" y="6172200"/>
            <a:ext cx="3886200" cy="457200"/>
          </a:xfrm>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146050" y="6208713"/>
            <a:ext cx="457200" cy="457200"/>
          </a:xfrm>
        </p:spPr>
        <p:txBody>
          <a:bodyPr/>
          <a:lstStyle>
            <a:lvl1pPr>
              <a:defRPr/>
            </a:lvl1pPr>
          </a:lstStyle>
          <a:p>
            <a:pPr>
              <a:defRPr/>
            </a:pPr>
            <a:fld id="{574280A4-6C04-4F8D-ABED-3A2262FDB251}"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Прямоугольник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8" name="Скругленный прямоугольник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20" name="Заголовок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ru-RU" smtClean="0"/>
              <a:t>Образец заголовка</a:t>
            </a:r>
            <a:endParaRPr lang="en-US" smtClean="0"/>
          </a:p>
        </p:txBody>
      </p:sp>
      <p:sp>
        <p:nvSpPr>
          <p:cNvPr id="34821" name="Текст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smtClean="0"/>
          </a:p>
        </p:txBody>
      </p:sp>
      <p:sp>
        <p:nvSpPr>
          <p:cNvPr id="14" name="Дата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smtClean="0">
                <a:solidFill>
                  <a:schemeClr val="tx2"/>
                </a:solidFill>
                <a:latin typeface="+mn-lt"/>
              </a:defRPr>
            </a:lvl1pPr>
          </a:lstStyle>
          <a:p>
            <a:pPr>
              <a:defRPr/>
            </a:pPr>
            <a:fld id="{D41B9A27-C331-44C0-97BB-3CF9BCEB7C1D}" type="datetimeFigureOut">
              <a:rPr lang="ru-RU"/>
              <a:pPr>
                <a:defRPr/>
              </a:pPr>
              <a:t>18.02.2019</a:t>
            </a:fld>
            <a:endParaRPr lang="ru-RU"/>
          </a:p>
        </p:txBody>
      </p:sp>
      <p:sp>
        <p:nvSpPr>
          <p:cNvPr id="3" name="Нижний колонтитул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defRPr>
            </a:lvl1pPr>
          </a:lstStyle>
          <a:p>
            <a:pPr>
              <a:defRPr/>
            </a:pPr>
            <a:endParaRPr lang="ru-RU"/>
          </a:p>
        </p:txBody>
      </p:sp>
      <p:sp>
        <p:nvSpPr>
          <p:cNvPr id="23" name="Номер слайда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smtClean="0">
                <a:solidFill>
                  <a:srgbClr val="FFFFFF"/>
                </a:solidFill>
                <a:latin typeface="+mj-lt"/>
                <a:ea typeface="+mj-ea"/>
                <a:cs typeface="+mj-cs"/>
              </a:defRPr>
            </a:lvl1pPr>
          </a:lstStyle>
          <a:p>
            <a:pPr>
              <a:defRPr/>
            </a:pPr>
            <a:fld id="{B3362E1A-A0A2-48B3-B591-350190929B46}"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708" r:id="rId1"/>
    <p:sldLayoutId id="2147483707" r:id="rId2"/>
    <p:sldLayoutId id="2147483709" r:id="rId3"/>
    <p:sldLayoutId id="2147483706" r:id="rId4"/>
    <p:sldLayoutId id="2147483705" r:id="rId5"/>
    <p:sldLayoutId id="2147483704" r:id="rId6"/>
    <p:sldLayoutId id="2147483703" r:id="rId7"/>
    <p:sldLayoutId id="2147483710" r:id="rId8"/>
    <p:sldLayoutId id="2147483711" r:id="rId9"/>
    <p:sldLayoutId id="2147483702" r:id="rId10"/>
    <p:sldLayoutId id="2147483701"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http://earth.yzoz.com/images/upsala-glacier.jpg"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http://earth.yzoz.com/images/portage-glacier-1914.jpg" TargetMode="External"/><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http://earth.yzoz.com/images/portage-glacier-2004.jpg" TargetMode="Externa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package" Target="../embeddings/______Microsoft_PowerPoint1.sldx"/></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http://sci-book.com/files/uch_group70/uch_pgroup168/uch_uch476/image/1791.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Подзаголовок 2"/>
          <p:cNvSpPr>
            <a:spLocks noGrp="1"/>
          </p:cNvSpPr>
          <p:nvPr>
            <p:ph type="subTitle" idx="1"/>
          </p:nvPr>
        </p:nvSpPr>
        <p:spPr>
          <a:xfrm>
            <a:off x="4143372" y="4365104"/>
            <a:ext cx="4821116" cy="1439391"/>
          </a:xfrm>
        </p:spPr>
        <p:txBody>
          <a:bodyPr/>
          <a:lstStyle/>
          <a:p>
            <a:pPr>
              <a:lnSpc>
                <a:spcPct val="80000"/>
              </a:lnSpc>
            </a:pPr>
            <a:r>
              <a:rPr lang="ru-RU" sz="2000" b="1" dirty="0" smtClean="0">
                <a:solidFill>
                  <a:schemeClr val="tx1"/>
                </a:solidFill>
                <a:latin typeface="Times New Roman" pitchFamily="18" charset="0"/>
                <a:cs typeface="Times New Roman" pitchFamily="18" charset="0"/>
              </a:rPr>
              <a:t>Кирвель Павел Иванович</a:t>
            </a:r>
            <a:r>
              <a:rPr lang="ru-RU" sz="2000" dirty="0" smtClean="0">
                <a:solidFill>
                  <a:schemeClr val="tx1"/>
                </a:solidFill>
                <a:latin typeface="Times New Roman" pitchFamily="18" charset="0"/>
                <a:cs typeface="Times New Roman" pitchFamily="18" charset="0"/>
              </a:rPr>
              <a:t>, </a:t>
            </a:r>
          </a:p>
          <a:p>
            <a:pPr>
              <a:lnSpc>
                <a:spcPct val="80000"/>
              </a:lnSpc>
            </a:pPr>
            <a:r>
              <a:rPr lang="ru-RU" sz="2000" dirty="0" smtClean="0">
                <a:solidFill>
                  <a:schemeClr val="tx1"/>
                </a:solidFill>
                <a:latin typeface="Times New Roman" pitchFamily="18" charset="0"/>
                <a:cs typeface="Times New Roman" pitchFamily="18" charset="0"/>
              </a:rPr>
              <a:t>Кандидат географических наук, </a:t>
            </a:r>
          </a:p>
          <a:p>
            <a:pPr eaLnBrk="1" hangingPunct="1">
              <a:lnSpc>
                <a:spcPct val="80000"/>
              </a:lnSpc>
            </a:pPr>
            <a:r>
              <a:rPr lang="ru-RU" sz="2000" dirty="0" smtClean="0">
                <a:solidFill>
                  <a:srgbClr val="000000"/>
                </a:solidFill>
                <a:latin typeface="Times New Roman" pitchFamily="18" charset="0"/>
              </a:rPr>
              <a:t>доцент кафедры </a:t>
            </a:r>
            <a:r>
              <a:rPr lang="ru-RU" sz="2000" dirty="0" smtClean="0">
                <a:solidFill>
                  <a:srgbClr val="000000"/>
                </a:solidFill>
                <a:latin typeface="Times New Roman" pitchFamily="18" charset="0"/>
                <a:cs typeface="Times New Roman" pitchFamily="18" charset="0"/>
              </a:rPr>
              <a:t>инженерной психологии и эргономики</a:t>
            </a:r>
            <a:r>
              <a:rPr lang="ru-RU" sz="2000" dirty="0" smtClean="0">
                <a:solidFill>
                  <a:srgbClr val="000000"/>
                </a:solidFill>
              </a:rPr>
              <a:t> </a:t>
            </a:r>
            <a:r>
              <a:rPr lang="ru-RU" sz="2000" dirty="0" smtClean="0">
                <a:solidFill>
                  <a:srgbClr val="000000"/>
                </a:solidFill>
                <a:latin typeface="Times New Roman" pitchFamily="18" charset="0"/>
              </a:rPr>
              <a:t>БГУИР</a:t>
            </a:r>
          </a:p>
          <a:p>
            <a:pPr>
              <a:lnSpc>
                <a:spcPct val="80000"/>
              </a:lnSpc>
            </a:pPr>
            <a:r>
              <a:rPr lang="ru-RU" sz="2000" dirty="0" smtClean="0">
                <a:solidFill>
                  <a:schemeClr val="tx1"/>
                </a:solidFill>
                <a:latin typeface="Times New Roman" pitchFamily="18" charset="0"/>
                <a:cs typeface="Times New Roman" pitchFamily="18" charset="0"/>
              </a:rPr>
              <a:t> (ауд. 610</a:t>
            </a:r>
            <a:r>
              <a:rPr lang="en-US" sz="2000" dirty="0" smtClean="0">
                <a:solidFill>
                  <a:schemeClr val="tx1"/>
                </a:solidFill>
                <a:latin typeface="Times New Roman" pitchFamily="18" charset="0"/>
                <a:cs typeface="Times New Roman" pitchFamily="18" charset="0"/>
              </a:rPr>
              <a:t>,</a:t>
            </a:r>
            <a:r>
              <a:rPr lang="ru-RU" sz="2000" dirty="0" smtClean="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2</a:t>
            </a:r>
            <a:r>
              <a:rPr lang="ru-RU" sz="2000" dirty="0" smtClean="0">
                <a:solidFill>
                  <a:schemeClr val="tx1"/>
                </a:solidFill>
                <a:latin typeface="Times New Roman" pitchFamily="18" charset="0"/>
                <a:cs typeface="Times New Roman" pitchFamily="18" charset="0"/>
              </a:rPr>
              <a:t> корпуса)</a:t>
            </a:r>
          </a:p>
          <a:p>
            <a:pPr>
              <a:lnSpc>
                <a:spcPct val="80000"/>
              </a:lnSpc>
            </a:pPr>
            <a:r>
              <a:rPr lang="en-US" sz="2000" dirty="0" smtClean="0">
                <a:solidFill>
                  <a:schemeClr val="tx1"/>
                </a:solidFill>
                <a:latin typeface="Times New Roman" pitchFamily="18" charset="0"/>
                <a:cs typeface="Times New Roman" pitchFamily="18" charset="0"/>
              </a:rPr>
              <a:t>E-mail: pavelkirviel@yandex.by</a:t>
            </a:r>
            <a:endParaRPr lang="ru-RU" sz="2000" dirty="0" smtClean="0">
              <a:solidFill>
                <a:schemeClr val="tx1"/>
              </a:solidFill>
              <a:latin typeface="Times New Roman" pitchFamily="18" charset="0"/>
              <a:cs typeface="Times New Roman" pitchFamily="18" charset="0"/>
            </a:endParaRPr>
          </a:p>
          <a:p>
            <a:pPr>
              <a:lnSpc>
                <a:spcPct val="80000"/>
              </a:lnSpc>
            </a:pPr>
            <a:endParaRPr lang="ru-RU" sz="2000" dirty="0" smtClean="0"/>
          </a:p>
        </p:txBody>
      </p:sp>
      <p:sp>
        <p:nvSpPr>
          <p:cNvPr id="14338" name="Заголовок 1"/>
          <p:cNvSpPr>
            <a:spLocks noGrp="1"/>
          </p:cNvSpPr>
          <p:nvPr>
            <p:ph type="ctrTitle"/>
          </p:nvPr>
        </p:nvSpPr>
        <p:spPr>
          <a:xfrm>
            <a:off x="611560" y="1268760"/>
            <a:ext cx="7772400" cy="2087562"/>
          </a:xfrm>
        </p:spPr>
        <p:txBody>
          <a:bodyPr/>
          <a:lstStyle/>
          <a:p>
            <a:r>
              <a:rPr lang="ru-RU" sz="3600" b="1" i="1" dirty="0">
                <a:solidFill>
                  <a:schemeClr val="tx1"/>
                </a:solidFill>
                <a:latin typeface="Times New Roman" pitchFamily="18" charset="0"/>
                <a:cs typeface="Times New Roman" pitchFamily="18" charset="0"/>
              </a:rPr>
              <a:t>«БЕЗОПАСНОСТЬ ЖИЗНЕДЕЯТЕЛЬНОСТИ ЧЕЛОВЕКА (БЖЧ)</a:t>
            </a:r>
            <a:endParaRPr lang="ru-RU" sz="3600" dirty="0" smtClean="0">
              <a:solidFill>
                <a:schemeClr val="tx1"/>
              </a:solidFill>
              <a:latin typeface="Times New Roman" pitchFamily="18" charset="0"/>
              <a:cs typeface="Times New Roman" pitchFamily="18" charset="0"/>
            </a:endParaRPr>
          </a:p>
        </p:txBody>
      </p:sp>
      <p:sp>
        <p:nvSpPr>
          <p:cNvPr id="4" name="TextBox 1"/>
          <p:cNvSpPr txBox="1">
            <a:spLocks noChangeArrowheads="1"/>
          </p:cNvSpPr>
          <p:nvPr/>
        </p:nvSpPr>
        <p:spPr bwMode="auto">
          <a:xfrm>
            <a:off x="3779838" y="638175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4213" y="188913"/>
            <a:ext cx="7858125" cy="6264275"/>
          </a:xfrm>
          <a:gradFill>
            <a:gsLst>
              <a:gs pos="0">
                <a:srgbClr val="CCFF99"/>
              </a:gs>
              <a:gs pos="50000">
                <a:schemeClr val="accent1">
                  <a:tint val="44500"/>
                  <a:satMod val="160000"/>
                </a:schemeClr>
              </a:gs>
              <a:gs pos="100000">
                <a:schemeClr val="accent1">
                  <a:tint val="23500"/>
                  <a:satMod val="160000"/>
                </a:schemeClr>
              </a:gs>
            </a:gsLst>
            <a:lin ang="5400000" scaled="0"/>
          </a:gradFill>
        </p:spPr>
        <p:txBody>
          <a:bodyPr>
            <a:noAutofit/>
          </a:bodyPr>
          <a:lstStyle/>
          <a:p>
            <a:pPr fontAlgn="auto">
              <a:spcAft>
                <a:spcPts val="0"/>
              </a:spcAft>
              <a:defRPr/>
            </a:pP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a:latin typeface="Times New Roman" pitchFamily="18" charset="0"/>
                <a:cs typeface="Times New Roman" pitchFamily="18" charset="0"/>
              </a:rPr>
              <a:t/>
            </a:r>
            <a:br>
              <a:rPr lang="ru-RU" sz="2000" dirty="0">
                <a:latin typeface="Times New Roman" pitchFamily="18" charset="0"/>
                <a:cs typeface="Times New Roman" pitchFamily="18" charset="0"/>
              </a:rPr>
            </a:b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dirty="0" smtClean="0">
                <a:solidFill>
                  <a:schemeClr val="tx1"/>
                </a:solidFill>
                <a:latin typeface="Times New Roman" pitchFamily="18" charset="0"/>
                <a:cs typeface="Times New Roman" pitchFamily="18" charset="0"/>
              </a:rPr>
              <a:t>Под </a:t>
            </a:r>
            <a:r>
              <a:rPr lang="ru-RU" sz="2000" b="1" i="1" dirty="0">
                <a:solidFill>
                  <a:schemeClr val="tx1"/>
                </a:solidFill>
                <a:latin typeface="Times New Roman" pitchFamily="18" charset="0"/>
                <a:cs typeface="Times New Roman" pitchFamily="18" charset="0"/>
              </a:rPr>
              <a:t>глобальными</a:t>
            </a:r>
            <a:r>
              <a:rPr lang="ru-RU" sz="2000" i="1" dirty="0">
                <a:solidFill>
                  <a:schemeClr val="tx1"/>
                </a:solidFill>
                <a:latin typeface="Times New Roman" pitchFamily="18" charset="0"/>
                <a:cs typeface="Times New Roman" pitchFamily="18" charset="0"/>
              </a:rPr>
              <a:t> </a:t>
            </a:r>
            <a:r>
              <a:rPr lang="ru-RU" sz="2000" dirty="0">
                <a:solidFill>
                  <a:schemeClr val="tx1"/>
                </a:solidFill>
                <a:latin typeface="Times New Roman" pitchFamily="18" charset="0"/>
                <a:cs typeface="Times New Roman" pitchFamily="18" charset="0"/>
              </a:rPr>
              <a:t>экологическими проблемами понимают масштабные изменения природной среды, которые вызывают нарушения функцио­нирования все </a:t>
            </a:r>
            <a:r>
              <a:rPr lang="ru-RU" sz="2000" dirty="0" smtClean="0">
                <a:solidFill>
                  <a:schemeClr val="tx1"/>
                </a:solidFill>
                <a:latin typeface="Times New Roman" pitchFamily="18" charset="0"/>
                <a:cs typeface="Times New Roman" pitchFamily="18" charset="0"/>
              </a:rPr>
              <a:t>биосферы. Разрешение </a:t>
            </a:r>
            <a:r>
              <a:rPr lang="ru-RU" sz="2000" dirty="0">
                <a:solidFill>
                  <a:schemeClr val="tx1"/>
                </a:solidFill>
                <a:latin typeface="Times New Roman" pitchFamily="18" charset="0"/>
                <a:cs typeface="Times New Roman" pitchFamily="18" charset="0"/>
              </a:rPr>
              <a:t>глобальных эко­логических проблем возможно усилиями всего мирового сообщества</a:t>
            </a:r>
            <a:r>
              <a:rPr lang="ru-RU" sz="2000" dirty="0" smtClean="0">
                <a:solidFill>
                  <a:schemeClr val="tx1"/>
                </a:solidFill>
                <a:latin typeface="Times New Roman" pitchFamily="18" charset="0"/>
                <a:cs typeface="Times New Roman" pitchFamily="18" charset="0"/>
              </a:rPr>
              <a:t>.     </a:t>
            </a:r>
            <a:r>
              <a:rPr lang="ru-RU" sz="2000" dirty="0">
                <a:solidFill>
                  <a:schemeClr val="tx1"/>
                </a:solidFill>
                <a:latin typeface="Times New Roman" pitchFamily="18" charset="0"/>
                <a:cs typeface="Times New Roman" pitchFamily="18" charset="0"/>
              </a:rPr>
              <a:t/>
            </a:r>
            <a:br>
              <a:rPr lang="ru-RU" sz="2000" dirty="0">
                <a:solidFill>
                  <a:schemeClr val="tx1"/>
                </a:solidFill>
                <a:latin typeface="Times New Roman" pitchFamily="18" charset="0"/>
                <a:cs typeface="Times New Roman" pitchFamily="18" charset="0"/>
              </a:rPr>
            </a:br>
            <a:r>
              <a:rPr lang="ru-RU" sz="2000" dirty="0" smtClean="0">
                <a:solidFill>
                  <a:schemeClr val="tx1"/>
                </a:solidFill>
                <a:latin typeface="Times New Roman" pitchFamily="18" charset="0"/>
                <a:cs typeface="Times New Roman" pitchFamily="18" charset="0"/>
              </a:rPr>
              <a:t> - </a:t>
            </a:r>
            <a:r>
              <a:rPr lang="ru-RU" sz="2000" b="1" i="1" dirty="0" smtClean="0">
                <a:solidFill>
                  <a:schemeClr val="tx1"/>
                </a:solidFill>
                <a:latin typeface="Times New Roman" pitchFamily="18" charset="0"/>
                <a:cs typeface="Times New Roman" pitchFamily="18" charset="0"/>
              </a:rPr>
              <a:t>Изменение </a:t>
            </a:r>
            <a:r>
              <a:rPr lang="ru-RU" sz="2000" b="1" i="1" dirty="0">
                <a:solidFill>
                  <a:schemeClr val="tx1"/>
                </a:solidFill>
                <a:latin typeface="Times New Roman" pitchFamily="18" charset="0"/>
                <a:cs typeface="Times New Roman" pitchFamily="18" charset="0"/>
              </a:rPr>
              <a:t>климата </a:t>
            </a:r>
            <a:r>
              <a:rPr lang="ru-RU" sz="2000" b="1" i="1" dirty="0" smtClean="0">
                <a:solidFill>
                  <a:schemeClr val="tx1"/>
                </a:solidFill>
                <a:latin typeface="Times New Roman" pitchFamily="18" charset="0"/>
                <a:cs typeface="Times New Roman" pitchFamily="18" charset="0"/>
              </a:rPr>
              <a:t>Земли (</a:t>
            </a:r>
            <a:r>
              <a:rPr lang="ru-RU" sz="2000" dirty="0" smtClean="0">
                <a:solidFill>
                  <a:schemeClr val="tx1"/>
                </a:solidFill>
                <a:latin typeface="Times New Roman" pitchFamily="18" charset="0"/>
                <a:cs typeface="Times New Roman" pitchFamily="18" charset="0"/>
              </a:rPr>
              <a:t>колебания </a:t>
            </a:r>
            <a:r>
              <a:rPr lang="ru-RU" sz="2000" dirty="0">
                <a:solidFill>
                  <a:schemeClr val="tx1"/>
                </a:solidFill>
                <a:latin typeface="Times New Roman" pitchFamily="18" charset="0"/>
                <a:cs typeface="Times New Roman" pitchFamily="18" charset="0"/>
              </a:rPr>
              <a:t>климата Земли в целом или </a:t>
            </a:r>
            <a:r>
              <a:rPr lang="ru-RU" sz="2000" dirty="0" smtClean="0">
                <a:solidFill>
                  <a:schemeClr val="tx1"/>
                </a:solidFill>
                <a:latin typeface="Times New Roman" pitchFamily="18" charset="0"/>
                <a:cs typeface="Times New Roman" pitchFamily="18" charset="0"/>
              </a:rPr>
              <a:t>отдельных </a:t>
            </a:r>
            <a:r>
              <a:rPr lang="ru-RU" sz="2000" dirty="0">
                <a:solidFill>
                  <a:schemeClr val="tx1"/>
                </a:solidFill>
                <a:latin typeface="Times New Roman" pitchFamily="18" charset="0"/>
                <a:cs typeface="Times New Roman" pitchFamily="18" charset="0"/>
              </a:rPr>
              <a:t>ее регионов с течением времени, выражающиеся в </a:t>
            </a:r>
            <a:r>
              <a:rPr lang="ru-RU" sz="2000" dirty="0" smtClean="0">
                <a:solidFill>
                  <a:schemeClr val="tx1"/>
                </a:solidFill>
                <a:latin typeface="Times New Roman" pitchFamily="18" charset="0"/>
                <a:cs typeface="Times New Roman" pitchFamily="18" charset="0"/>
              </a:rPr>
              <a:t>статистически </a:t>
            </a:r>
            <a:r>
              <a:rPr lang="ru-RU" sz="2000" dirty="0">
                <a:solidFill>
                  <a:schemeClr val="tx1"/>
                </a:solidFill>
                <a:latin typeface="Times New Roman" pitchFamily="18" charset="0"/>
                <a:cs typeface="Times New Roman" pitchFamily="18" charset="0"/>
              </a:rPr>
              <a:t>достоверных отклонениях параметров погоды от многолетних </a:t>
            </a:r>
            <a:r>
              <a:rPr lang="ru-RU" sz="2000" dirty="0" smtClean="0">
                <a:solidFill>
                  <a:schemeClr val="tx1"/>
                </a:solidFill>
                <a:latin typeface="Times New Roman" pitchFamily="18" charset="0"/>
                <a:cs typeface="Times New Roman" pitchFamily="18" charset="0"/>
              </a:rPr>
              <a:t>значений).</a:t>
            </a:r>
            <a:br>
              <a:rPr lang="ru-RU" sz="2000" dirty="0" smtClean="0">
                <a:solidFill>
                  <a:schemeClr val="tx1"/>
                </a:solidFill>
                <a:latin typeface="Times New Roman" pitchFamily="18" charset="0"/>
                <a:cs typeface="Times New Roman" pitchFamily="18" charset="0"/>
              </a:rPr>
            </a:br>
            <a:r>
              <a:rPr lang="ru-RU" sz="2000" dirty="0" smtClean="0">
                <a:solidFill>
                  <a:schemeClr val="tx1"/>
                </a:solidFill>
                <a:latin typeface="Times New Roman" pitchFamily="18" charset="0"/>
                <a:cs typeface="Times New Roman" pitchFamily="18" charset="0"/>
              </a:rPr>
              <a:t>- </a:t>
            </a:r>
            <a:r>
              <a:rPr lang="ru-RU" sz="2000" b="1" i="1" dirty="0" smtClean="0">
                <a:solidFill>
                  <a:schemeClr val="tx1"/>
                </a:solidFill>
                <a:latin typeface="Times New Roman" pitchFamily="18" charset="0"/>
                <a:cs typeface="Times New Roman" pitchFamily="18" charset="0"/>
              </a:rPr>
              <a:t>Разрушение озонового слоя; </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Загрязнение воздушного бассейна;</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Истощение запасов пресных вод и загрязнение вод Мирового </a:t>
            </a:r>
            <a:r>
              <a:rPr lang="ru-RU" sz="2000" b="1" i="1" dirty="0" err="1" smtClean="0">
                <a:solidFill>
                  <a:schemeClr val="tx1"/>
                </a:solidFill>
                <a:latin typeface="Times New Roman" pitchFamily="18" charset="0"/>
                <a:cs typeface="Times New Roman" pitchFamily="18" charset="0"/>
              </a:rPr>
              <a:t>окена</a:t>
            </a:r>
            <a:r>
              <a:rPr lang="ru-RU" sz="2000" b="1" i="1" dirty="0" smtClean="0">
                <a:solidFill>
                  <a:schemeClr val="tx1"/>
                </a:solidFill>
                <a:latin typeface="Times New Roman" pitchFamily="18" charset="0"/>
                <a:cs typeface="Times New Roman" pitchFamily="18" charset="0"/>
              </a:rPr>
              <a:t>;</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a:t>
            </a:r>
            <a:r>
              <a:rPr lang="ru-RU" sz="2000" b="1" i="1" dirty="0" err="1" smtClean="0">
                <a:solidFill>
                  <a:schemeClr val="tx1"/>
                </a:solidFill>
                <a:latin typeface="Times New Roman" pitchFamily="18" charset="0"/>
                <a:cs typeface="Times New Roman" pitchFamily="18" charset="0"/>
              </a:rPr>
              <a:t>Оскуднение</a:t>
            </a:r>
            <a:r>
              <a:rPr lang="ru-RU" sz="2000" b="1" i="1" dirty="0" smtClean="0">
                <a:solidFill>
                  <a:schemeClr val="tx1"/>
                </a:solidFill>
                <a:latin typeface="Times New Roman" pitchFamily="18" charset="0"/>
                <a:cs typeface="Times New Roman" pitchFamily="18" charset="0"/>
              </a:rPr>
              <a:t> биологического разнообразия. Сокращение площади лесов;</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-Загрязнение земель. Разрушение почвенного покрова;</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Размещение и обеззараживания отходов. Стихийные свалки.</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
            </a:r>
            <a:br>
              <a:rPr lang="ru-RU" sz="2000" b="1" i="1" dirty="0" smtClean="0">
                <a:solidFill>
                  <a:schemeClr val="tx1"/>
                </a:solidFill>
                <a:latin typeface="Times New Roman" pitchFamily="18" charset="0"/>
                <a:cs typeface="Times New Roman" pitchFamily="18" charset="0"/>
              </a:rPr>
            </a:br>
            <a:r>
              <a:rPr lang="ru-RU" sz="2000" b="1" i="1" dirty="0" smtClean="0">
                <a:solidFill>
                  <a:schemeClr val="tx1"/>
                </a:solidFill>
                <a:latin typeface="Times New Roman" pitchFamily="18" charset="0"/>
                <a:cs typeface="Times New Roman" pitchFamily="18" charset="0"/>
              </a:rPr>
              <a:t>Стихийные бедствия и техногенные аварии</a:t>
            </a:r>
            <a:endParaRPr lang="ru-RU" sz="2000" b="1" i="1" dirty="0">
              <a:solidFill>
                <a:schemeClr val="tx1"/>
              </a:solidFill>
              <a:latin typeface="Times New Roman" pitchFamily="18" charset="0"/>
              <a:cs typeface="Times New Roman" pitchFamily="18" charset="0"/>
            </a:endParaRPr>
          </a:p>
        </p:txBody>
      </p:sp>
      <p:sp>
        <p:nvSpPr>
          <p:cNvPr id="7" name="Стрелка вниз 6"/>
          <p:cNvSpPr/>
          <p:nvPr/>
        </p:nvSpPr>
        <p:spPr>
          <a:xfrm>
            <a:off x="4033838" y="5589588"/>
            <a:ext cx="792162"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ru-RU" dirty="0"/>
          </a:p>
        </p:txBody>
      </p:sp>
      <p:sp>
        <p:nvSpPr>
          <p:cNvPr id="4"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9592" y="188640"/>
            <a:ext cx="7772400" cy="432047"/>
          </a:xfrm>
        </p:spPr>
        <p:txBody>
          <a:bodyPr/>
          <a:lstStyle/>
          <a:p>
            <a:pPr algn="ctr"/>
            <a:r>
              <a:rPr lang="ru-RU" sz="2400" b="1" dirty="0">
                <a:solidFill>
                  <a:schemeClr val="tx1"/>
                </a:solidFill>
                <a:latin typeface="Times New Roman" pitchFamily="18" charset="0"/>
                <a:cs typeface="Times New Roman" pitchFamily="18" charset="0"/>
              </a:rPr>
              <a:t>Изменение климата Земли</a:t>
            </a:r>
          </a:p>
        </p:txBody>
      </p:sp>
      <p:sp>
        <p:nvSpPr>
          <p:cNvPr id="3" name="Текст 2"/>
          <p:cNvSpPr>
            <a:spLocks noGrp="1"/>
          </p:cNvSpPr>
          <p:nvPr>
            <p:ph type="body" idx="1"/>
          </p:nvPr>
        </p:nvSpPr>
        <p:spPr>
          <a:xfrm>
            <a:off x="251520" y="548680"/>
            <a:ext cx="8712968" cy="6192688"/>
          </a:xfrm>
          <a:solidFill>
            <a:srgbClr val="CCFF99"/>
          </a:solidFill>
        </p:spPr>
        <p:txBody>
          <a:bodyPr/>
          <a:lstStyle/>
          <a:p>
            <a:pPr algn="just"/>
            <a:r>
              <a:rPr lang="en-US" sz="2000" dirty="0" smtClean="0">
                <a:solidFill>
                  <a:schemeClr val="tx1"/>
                </a:solidFill>
                <a:latin typeface="Times New Roman" pitchFamily="18" charset="0"/>
                <a:cs typeface="Times New Roman" pitchFamily="18" charset="0"/>
              </a:rPr>
              <a:t>       </a:t>
            </a:r>
            <a:r>
              <a:rPr lang="ru-RU" sz="2000" dirty="0" smtClean="0">
                <a:solidFill>
                  <a:schemeClr val="tx1"/>
                </a:solidFill>
                <a:latin typeface="Times New Roman" pitchFamily="18" charset="0"/>
                <a:cs typeface="Times New Roman" pitchFamily="18" charset="0"/>
              </a:rPr>
              <a:t>В </a:t>
            </a:r>
            <a:r>
              <a:rPr lang="ru-RU" sz="2000" dirty="0">
                <a:solidFill>
                  <a:schemeClr val="tx1"/>
                </a:solidFill>
                <a:latin typeface="Times New Roman" pitchFamily="18" charset="0"/>
                <a:cs typeface="Times New Roman" pitchFamily="18" charset="0"/>
              </a:rPr>
              <a:t>результате изучения материалов метеорологических наблюдений во всех районах земного шара установлено, что климат подвержен определенным </a:t>
            </a:r>
            <a:r>
              <a:rPr lang="ru-RU" sz="2000" dirty="0" smtClean="0">
                <a:solidFill>
                  <a:schemeClr val="tx1"/>
                </a:solidFill>
                <a:latin typeface="Times New Roman" pitchFamily="18" charset="0"/>
                <a:cs typeface="Times New Roman" pitchFamily="18" charset="0"/>
              </a:rPr>
              <a:t>изменениям</a:t>
            </a:r>
            <a:r>
              <a:rPr lang="ru-RU" sz="2000" dirty="0">
                <a:solidFill>
                  <a:schemeClr val="tx1"/>
                </a:solidFill>
                <a:latin typeface="Times New Roman" pitchFamily="18" charset="0"/>
                <a:cs typeface="Times New Roman" pitchFamily="18" charset="0"/>
              </a:rPr>
              <a:t>. Начавшееся в конце XIX в. потепление особенно усилилось в 20—30-х годах XX в., однако затем началось медленное </a:t>
            </a:r>
            <a:r>
              <a:rPr lang="ru-RU" sz="2000" dirty="0" smtClean="0">
                <a:solidFill>
                  <a:schemeClr val="tx1"/>
                </a:solidFill>
                <a:latin typeface="Times New Roman" pitchFamily="18" charset="0"/>
                <a:cs typeface="Times New Roman" pitchFamily="18" charset="0"/>
              </a:rPr>
              <a:t>похолодание</a:t>
            </a:r>
            <a:r>
              <a:rPr lang="ru-RU" sz="2000" dirty="0">
                <a:solidFill>
                  <a:schemeClr val="tx1"/>
                </a:solidFill>
                <a:latin typeface="Times New Roman" pitchFamily="18" charset="0"/>
                <a:cs typeface="Times New Roman" pitchFamily="18" charset="0"/>
              </a:rPr>
              <a:t>, </a:t>
            </a:r>
            <a:r>
              <a:rPr lang="ru-RU" sz="2200" dirty="0">
                <a:solidFill>
                  <a:schemeClr val="tx1"/>
                </a:solidFill>
                <a:latin typeface="Times New Roman" pitchFamily="18" charset="0"/>
                <a:cs typeface="Times New Roman" pitchFamily="18" charset="0"/>
              </a:rPr>
              <a:t>ко</a:t>
            </a:r>
            <a:r>
              <a:rPr lang="ru-RU" sz="2000" dirty="0">
                <a:solidFill>
                  <a:schemeClr val="tx1"/>
                </a:solidFill>
                <a:latin typeface="Times New Roman" pitchFamily="18" charset="0"/>
                <a:cs typeface="Times New Roman" pitchFamily="18" charset="0"/>
              </a:rPr>
              <a:t>торое прекратилось в 60-е годы. Исследование </a:t>
            </a:r>
            <a:r>
              <a:rPr lang="ru-RU" sz="2000" dirty="0" smtClean="0">
                <a:solidFill>
                  <a:schemeClr val="tx1"/>
                </a:solidFill>
                <a:latin typeface="Times New Roman" pitchFamily="18" charset="0"/>
                <a:cs typeface="Times New Roman" pitchFamily="18" charset="0"/>
              </a:rPr>
              <a:t>геологами </a:t>
            </a:r>
            <a:r>
              <a:rPr lang="ru-RU" sz="2000" dirty="0">
                <a:solidFill>
                  <a:schemeClr val="tx1"/>
                </a:solidFill>
                <a:latin typeface="Times New Roman" pitchFamily="18" charset="0"/>
                <a:cs typeface="Times New Roman" pitchFamily="18" charset="0"/>
              </a:rPr>
              <a:t>осадочных отложений земной коры показало, что в </a:t>
            </a:r>
            <a:r>
              <a:rPr lang="ru-RU" sz="2000" dirty="0" smtClean="0">
                <a:solidFill>
                  <a:schemeClr val="tx1"/>
                </a:solidFill>
                <a:latin typeface="Times New Roman" pitchFamily="18" charset="0"/>
                <a:cs typeface="Times New Roman" pitchFamily="18" charset="0"/>
              </a:rPr>
              <a:t>прошедшие </a:t>
            </a:r>
            <a:r>
              <a:rPr lang="ru-RU" sz="2000" dirty="0">
                <a:solidFill>
                  <a:schemeClr val="tx1"/>
                </a:solidFill>
                <a:latin typeface="Times New Roman" pitchFamily="18" charset="0"/>
                <a:cs typeface="Times New Roman" pitchFamily="18" charset="0"/>
              </a:rPr>
              <a:t>эпохи происходили гораздо большие изменения климата. Поскольку эти изменения были обусловлены природными процессами, их называют естественными.</a:t>
            </a:r>
          </a:p>
          <a:p>
            <a:pPr algn="just"/>
            <a:r>
              <a:rPr lang="en-US" sz="2000" dirty="0" smtClean="0">
                <a:solidFill>
                  <a:schemeClr val="tx1"/>
                </a:solidFill>
                <a:latin typeface="Times New Roman" pitchFamily="18" charset="0"/>
                <a:cs typeface="Times New Roman" pitchFamily="18" charset="0"/>
              </a:rPr>
              <a:t>      </a:t>
            </a:r>
            <a:r>
              <a:rPr lang="ru-RU" sz="2000" dirty="0" smtClean="0">
                <a:solidFill>
                  <a:schemeClr val="tx1"/>
                </a:solidFill>
                <a:latin typeface="Times New Roman" pitchFamily="18" charset="0"/>
                <a:cs typeface="Times New Roman" pitchFamily="18" charset="0"/>
              </a:rPr>
              <a:t>Наряду </a:t>
            </a:r>
            <a:r>
              <a:rPr lang="ru-RU" sz="2000" dirty="0">
                <a:solidFill>
                  <a:schemeClr val="tx1"/>
                </a:solidFill>
                <a:latin typeface="Times New Roman" pitchFamily="18" charset="0"/>
                <a:cs typeface="Times New Roman" pitchFamily="18" charset="0"/>
              </a:rPr>
              <a:t>с естественными факторами на глобальные климатические условия оказывает все возрастающее влияние хозяйственная деятельность человека. Это влияние начало </a:t>
            </a:r>
            <a:r>
              <a:rPr lang="ru-RU" sz="2000" dirty="0" smtClean="0">
                <a:solidFill>
                  <a:schemeClr val="tx1"/>
                </a:solidFill>
                <a:latin typeface="Times New Roman" pitchFamily="18" charset="0"/>
                <a:cs typeface="Times New Roman" pitchFamily="18" charset="0"/>
              </a:rPr>
              <a:t>проявляться </a:t>
            </a:r>
            <a:r>
              <a:rPr lang="ru-RU" sz="2000" dirty="0">
                <a:solidFill>
                  <a:schemeClr val="tx1"/>
                </a:solidFill>
                <a:latin typeface="Times New Roman" pitchFamily="18" charset="0"/>
                <a:cs typeface="Times New Roman" pitchFamily="18" charset="0"/>
              </a:rPr>
              <a:t>тысячи лет назад, когда в связи с развитием земледелия в засушливых районах </a:t>
            </a:r>
            <a:r>
              <a:rPr lang="ru-RU" sz="2000" dirty="0" smtClean="0">
                <a:solidFill>
                  <a:schemeClr val="tx1"/>
                </a:solidFill>
                <a:latin typeface="Times New Roman" pitchFamily="18" charset="0"/>
                <a:cs typeface="Times New Roman" pitchFamily="18" charset="0"/>
              </a:rPr>
              <a:t>стало </a:t>
            </a:r>
            <a:r>
              <a:rPr lang="ru-RU" sz="2000" dirty="0">
                <a:solidFill>
                  <a:schemeClr val="tx1"/>
                </a:solidFill>
                <a:latin typeface="Times New Roman" pitchFamily="18" charset="0"/>
                <a:cs typeface="Times New Roman" pitchFamily="18" charset="0"/>
              </a:rPr>
              <a:t>широко применяться искусственное орошение. Распространение земледелия в лесной зоне также </a:t>
            </a:r>
            <a:r>
              <a:rPr lang="ru-RU" sz="2000" dirty="0" smtClean="0">
                <a:solidFill>
                  <a:schemeClr val="tx1"/>
                </a:solidFill>
                <a:latin typeface="Times New Roman" pitchFamily="18" charset="0"/>
                <a:cs typeface="Times New Roman" pitchFamily="18" charset="0"/>
              </a:rPr>
              <a:t>приводило </a:t>
            </a:r>
            <a:r>
              <a:rPr lang="ru-RU" sz="2000" dirty="0">
                <a:solidFill>
                  <a:schemeClr val="tx1"/>
                </a:solidFill>
                <a:latin typeface="Times New Roman" pitchFamily="18" charset="0"/>
                <a:cs typeface="Times New Roman" pitchFamily="18" charset="0"/>
              </a:rPr>
              <a:t>к некоторым изменениям климата, так как требовало </a:t>
            </a:r>
            <a:r>
              <a:rPr lang="ru-RU" sz="2000" dirty="0" smtClean="0">
                <a:solidFill>
                  <a:schemeClr val="tx1"/>
                </a:solidFill>
                <a:latin typeface="Times New Roman" pitchFamily="18" charset="0"/>
                <a:cs typeface="Times New Roman" pitchFamily="18" charset="0"/>
              </a:rPr>
              <a:t>вырубки </a:t>
            </a:r>
            <a:r>
              <a:rPr lang="ru-RU" sz="2000" dirty="0">
                <a:solidFill>
                  <a:schemeClr val="tx1"/>
                </a:solidFill>
                <a:latin typeface="Times New Roman" pitchFamily="18" charset="0"/>
                <a:cs typeface="Times New Roman" pitchFamily="18" charset="0"/>
              </a:rPr>
              <a:t>лесов на больших пространствах. Однако изменения климата в основном ограничивались изменениями </a:t>
            </a:r>
            <a:r>
              <a:rPr lang="ru-RU" sz="2000" dirty="0" smtClean="0">
                <a:solidFill>
                  <a:schemeClr val="tx1"/>
                </a:solidFill>
                <a:latin typeface="Times New Roman" pitchFamily="18" charset="0"/>
                <a:cs typeface="Times New Roman" pitchFamily="18" charset="0"/>
              </a:rPr>
              <a:t>метеорологических </a:t>
            </a:r>
            <a:r>
              <a:rPr lang="ru-RU" sz="2000" dirty="0">
                <a:solidFill>
                  <a:schemeClr val="tx1"/>
                </a:solidFill>
                <a:latin typeface="Times New Roman" pitchFamily="18" charset="0"/>
                <a:cs typeface="Times New Roman" pitchFamily="18" charset="0"/>
              </a:rPr>
              <a:t>условий в нижнем слое воздуха в тех районах, где </a:t>
            </a:r>
            <a:r>
              <a:rPr lang="ru-RU" sz="2000" dirty="0" smtClean="0">
                <a:solidFill>
                  <a:schemeClr val="tx1"/>
                </a:solidFill>
                <a:latin typeface="Times New Roman" pitchFamily="18" charset="0"/>
                <a:cs typeface="Times New Roman" pitchFamily="18" charset="0"/>
              </a:rPr>
              <a:t>осуществлялись </a:t>
            </a:r>
            <a:r>
              <a:rPr lang="ru-RU" sz="2000" dirty="0">
                <a:solidFill>
                  <a:schemeClr val="tx1"/>
                </a:solidFill>
                <a:latin typeface="Times New Roman" pitchFamily="18" charset="0"/>
                <a:cs typeface="Times New Roman" pitchFamily="18" charset="0"/>
              </a:rPr>
              <a:t>значительные хозяйственные мероприятия.</a:t>
            </a:r>
          </a:p>
          <a:p>
            <a:endParaRPr lang="ru-RU" sz="2000" dirty="0">
              <a:latin typeface="Times New Roman" pitchFamily="18" charset="0"/>
              <a:cs typeface="Times New Roman" pitchFamily="18" charset="0"/>
            </a:endParaRPr>
          </a:p>
        </p:txBody>
      </p:sp>
      <p:sp>
        <p:nvSpPr>
          <p:cNvPr id="4" name="TextBox 1"/>
          <p:cNvSpPr txBox="1">
            <a:spLocks noChangeArrowheads="1"/>
          </p:cNvSpPr>
          <p:nvPr/>
        </p:nvSpPr>
        <p:spPr bwMode="auto">
          <a:xfrm>
            <a:off x="3857620"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984502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323528" y="404664"/>
            <a:ext cx="8568951" cy="6120680"/>
          </a:xfrm>
          <a:solidFill>
            <a:srgbClr val="CCFF99"/>
          </a:solidFill>
          <a:ln w="28575">
            <a:solidFill>
              <a:srgbClr val="FF0000"/>
            </a:solidFill>
          </a:ln>
        </p:spPr>
        <p:txBody>
          <a:bodyPr/>
          <a:lstStyle/>
          <a:p>
            <a:pPr indent="450215" algn="just">
              <a:spcAft>
                <a:spcPts val="0"/>
              </a:spcAft>
            </a:pPr>
            <a:r>
              <a:rPr lang="ru-RU" dirty="0">
                <a:solidFill>
                  <a:srgbClr val="000000"/>
                </a:solidFill>
                <a:latin typeface="Times New Roman"/>
                <a:ea typeface="Times New Roman"/>
              </a:rPr>
              <a:t>Во второй половине </a:t>
            </a:r>
            <a:r>
              <a:rPr lang="en-US" dirty="0">
                <a:solidFill>
                  <a:srgbClr val="000000"/>
                </a:solidFill>
                <a:latin typeface="Times New Roman"/>
                <a:ea typeface="Times New Roman"/>
              </a:rPr>
              <a:t>XX</a:t>
            </a:r>
            <a:r>
              <a:rPr lang="ru-RU" dirty="0">
                <a:solidFill>
                  <a:srgbClr val="000000"/>
                </a:solidFill>
                <a:latin typeface="Times New Roman"/>
                <a:ea typeface="Times New Roman"/>
              </a:rPr>
              <a:t> в. в связи с быстрым развитием </a:t>
            </a:r>
            <a:r>
              <a:rPr lang="ru-RU" dirty="0" smtClean="0">
                <a:solidFill>
                  <a:srgbClr val="000000"/>
                </a:solidFill>
                <a:latin typeface="Times New Roman"/>
                <a:ea typeface="Times New Roman"/>
              </a:rPr>
              <a:t>промышленности </a:t>
            </a:r>
            <a:r>
              <a:rPr lang="ru-RU" dirty="0">
                <a:solidFill>
                  <a:srgbClr val="000000"/>
                </a:solidFill>
                <a:latin typeface="Times New Roman"/>
                <a:ea typeface="Times New Roman"/>
              </a:rPr>
              <a:t>и ростом энерговооруженности возникли </a:t>
            </a:r>
            <a:r>
              <a:rPr lang="ru-RU" dirty="0" smtClean="0">
                <a:solidFill>
                  <a:srgbClr val="000000"/>
                </a:solidFill>
                <a:latin typeface="Times New Roman"/>
                <a:ea typeface="Times New Roman"/>
              </a:rPr>
              <a:t>перспективы </a:t>
            </a:r>
            <a:r>
              <a:rPr lang="ru-RU" dirty="0">
                <a:solidFill>
                  <a:srgbClr val="000000"/>
                </a:solidFill>
                <a:latin typeface="Times New Roman"/>
                <a:ea typeface="Times New Roman"/>
              </a:rPr>
              <a:t>изменения климата на всей планете. Современными научными исследованиями установлено, что влияние </a:t>
            </a:r>
            <a:r>
              <a:rPr lang="ru-RU" dirty="0" smtClean="0">
                <a:solidFill>
                  <a:srgbClr val="000000"/>
                </a:solidFill>
                <a:latin typeface="Times New Roman"/>
                <a:ea typeface="Times New Roman"/>
              </a:rPr>
              <a:t>антропогенной </a:t>
            </a:r>
            <a:r>
              <a:rPr lang="ru-RU" dirty="0">
                <a:solidFill>
                  <a:srgbClr val="000000"/>
                </a:solidFill>
                <a:latin typeface="Times New Roman"/>
                <a:ea typeface="Times New Roman"/>
              </a:rPr>
              <a:t>деятельности на глобальный климат связано с действием нескольких факторов, из которых наибольшее значение имеют:   </a:t>
            </a:r>
            <a:endParaRPr lang="ru-RU" dirty="0">
              <a:latin typeface="Times New Roman"/>
              <a:ea typeface="Times New Roman"/>
            </a:endParaRPr>
          </a:p>
          <a:p>
            <a:pPr indent="450215" algn="just">
              <a:spcAft>
                <a:spcPts val="0"/>
              </a:spcAft>
            </a:pPr>
            <a:r>
              <a:rPr lang="ru-RU" dirty="0">
                <a:solidFill>
                  <a:srgbClr val="000000"/>
                </a:solidFill>
                <a:latin typeface="Times New Roman"/>
                <a:ea typeface="Times New Roman"/>
              </a:rPr>
              <a:t>♦  увеличение количества атмосферного углекислого газа, а</a:t>
            </a:r>
            <a:r>
              <a:rPr lang="ru-RU" b="1" dirty="0">
                <a:solidFill>
                  <a:srgbClr val="000000"/>
                </a:solidFill>
                <a:latin typeface="Times New Roman"/>
                <a:ea typeface="Times New Roman"/>
              </a:rPr>
              <a:t> </a:t>
            </a:r>
            <a:r>
              <a:rPr lang="ru-RU" dirty="0">
                <a:solidFill>
                  <a:srgbClr val="000000"/>
                </a:solidFill>
                <a:latin typeface="Times New Roman"/>
                <a:ea typeface="Times New Roman"/>
              </a:rPr>
              <a:t>также некоторых других газов, поступающих в атмосферу в ходе хозяйственной деятельности, что усиливает в ней </a:t>
            </a:r>
            <a:r>
              <a:rPr lang="ru-RU" dirty="0" smtClean="0">
                <a:solidFill>
                  <a:srgbClr val="000000"/>
                </a:solidFill>
                <a:latin typeface="Times New Roman"/>
                <a:ea typeface="Times New Roman"/>
              </a:rPr>
              <a:t>парниковый </a:t>
            </a:r>
            <a:r>
              <a:rPr lang="ru-RU" dirty="0">
                <a:solidFill>
                  <a:srgbClr val="000000"/>
                </a:solidFill>
                <a:latin typeface="Times New Roman"/>
                <a:ea typeface="Times New Roman"/>
              </a:rPr>
              <a:t>эффект;</a:t>
            </a:r>
            <a:endParaRPr lang="ru-RU" dirty="0">
              <a:latin typeface="Times New Roman"/>
              <a:ea typeface="Times New Roman"/>
            </a:endParaRPr>
          </a:p>
          <a:p>
            <a:pPr indent="450215" algn="just">
              <a:spcAft>
                <a:spcPts val="0"/>
              </a:spcAft>
            </a:pPr>
            <a:r>
              <a:rPr lang="ru-RU" dirty="0">
                <a:solidFill>
                  <a:srgbClr val="000000"/>
                </a:solidFill>
                <a:latin typeface="Times New Roman"/>
                <a:ea typeface="Times New Roman"/>
              </a:rPr>
              <a:t>♦  увеличение массы атмосферных аэрозолей;</a:t>
            </a:r>
            <a:endParaRPr lang="ru-RU" dirty="0">
              <a:latin typeface="Times New Roman"/>
              <a:ea typeface="Times New Roman"/>
            </a:endParaRPr>
          </a:p>
          <a:p>
            <a:pPr indent="450215" algn="just">
              <a:spcAft>
                <a:spcPts val="0"/>
              </a:spcAft>
            </a:pPr>
            <a:r>
              <a:rPr lang="ru-RU" dirty="0">
                <a:solidFill>
                  <a:srgbClr val="000000"/>
                </a:solidFill>
                <a:latin typeface="Times New Roman"/>
                <a:ea typeface="Times New Roman"/>
              </a:rPr>
              <a:t>♦  возрастание количества вырабатываемой в процессе </a:t>
            </a:r>
            <a:r>
              <a:rPr lang="ru-RU" dirty="0" smtClean="0">
                <a:solidFill>
                  <a:srgbClr val="000000"/>
                </a:solidFill>
                <a:latin typeface="Times New Roman"/>
                <a:ea typeface="Times New Roman"/>
              </a:rPr>
              <a:t>хозяйственной </a:t>
            </a:r>
            <a:r>
              <a:rPr lang="ru-RU" dirty="0">
                <a:solidFill>
                  <a:srgbClr val="000000"/>
                </a:solidFill>
                <a:latin typeface="Times New Roman"/>
                <a:ea typeface="Times New Roman"/>
              </a:rPr>
              <a:t>деятельности тепловой энергии, поступающей в атмосферу.</a:t>
            </a:r>
            <a:endParaRPr lang="ru-RU" dirty="0">
              <a:latin typeface="Times New Roman"/>
              <a:ea typeface="Times New Roman"/>
            </a:endParaRPr>
          </a:p>
          <a:p>
            <a:endParaRPr lang="ru-RU" dirty="0"/>
          </a:p>
        </p:txBody>
      </p:sp>
      <p:sp>
        <p:nvSpPr>
          <p:cNvPr id="4" name="TextBox 1"/>
          <p:cNvSpPr txBox="1">
            <a:spLocks noChangeArrowheads="1"/>
          </p:cNvSpPr>
          <p:nvPr/>
        </p:nvSpPr>
        <p:spPr bwMode="auto">
          <a:xfrm>
            <a:off x="3786182" y="6072206"/>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3483480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357158" y="357166"/>
            <a:ext cx="8568952" cy="6192688"/>
          </a:xfrm>
          <a:solidFill>
            <a:srgbClr val="CCFF99"/>
          </a:solidFill>
          <a:ln w="28575">
            <a:solidFill>
              <a:srgbClr val="FF0000"/>
            </a:solidFill>
          </a:ln>
        </p:spPr>
        <p:txBody>
          <a:bodyPr/>
          <a:lstStyle/>
          <a:p>
            <a:pPr indent="450215" algn="just">
              <a:spcAft>
                <a:spcPts val="0"/>
              </a:spcAft>
            </a:pPr>
            <a:endParaRPr lang="en-US" sz="2200" dirty="0" smtClean="0">
              <a:solidFill>
                <a:srgbClr val="000000"/>
              </a:solidFill>
              <a:latin typeface="Times New Roman"/>
              <a:ea typeface="Times New Roman"/>
            </a:endParaRPr>
          </a:p>
          <a:p>
            <a:pPr indent="450215" algn="just">
              <a:spcAft>
                <a:spcPts val="0"/>
              </a:spcAft>
            </a:pPr>
            <a:r>
              <a:rPr lang="ru-RU" sz="2200" dirty="0" smtClean="0">
                <a:solidFill>
                  <a:srgbClr val="000000"/>
                </a:solidFill>
                <a:latin typeface="Times New Roman"/>
                <a:ea typeface="Times New Roman"/>
              </a:rPr>
              <a:t>Постепенный </a:t>
            </a:r>
            <a:r>
              <a:rPr lang="ru-RU" sz="2200" dirty="0">
                <a:solidFill>
                  <a:srgbClr val="000000"/>
                </a:solidFill>
                <a:latin typeface="Times New Roman"/>
                <a:ea typeface="Times New Roman"/>
              </a:rPr>
              <a:t>рост количества СО</a:t>
            </a:r>
            <a:r>
              <a:rPr lang="ru-RU" sz="2200" baseline="-25000" dirty="0">
                <a:solidFill>
                  <a:srgbClr val="000000"/>
                </a:solidFill>
                <a:latin typeface="Times New Roman"/>
                <a:ea typeface="Times New Roman"/>
              </a:rPr>
              <a:t>2</a:t>
            </a:r>
            <a:r>
              <a:rPr lang="ru-RU" sz="2200" dirty="0">
                <a:solidFill>
                  <a:srgbClr val="000000"/>
                </a:solidFill>
                <a:latin typeface="Times New Roman"/>
                <a:ea typeface="Times New Roman"/>
              </a:rPr>
              <a:t> в атмосфере уже </a:t>
            </a:r>
            <a:r>
              <a:rPr lang="ru-RU" sz="2200" dirty="0" smtClean="0">
                <a:solidFill>
                  <a:srgbClr val="000000"/>
                </a:solidFill>
                <a:latin typeface="Times New Roman"/>
                <a:ea typeface="Times New Roman"/>
              </a:rPr>
              <a:t>оказывает </a:t>
            </a:r>
            <a:r>
              <a:rPr lang="ru-RU" sz="2200" dirty="0">
                <a:solidFill>
                  <a:srgbClr val="000000"/>
                </a:solidFill>
                <a:latin typeface="Times New Roman"/>
                <a:ea typeface="Times New Roman"/>
              </a:rPr>
              <a:t>заметное влияние на климат Земли, изменяя его в сторону потепления. Общая тенденция к повышению температуры </a:t>
            </a:r>
            <a:r>
              <a:rPr lang="ru-RU" sz="2200" dirty="0" smtClean="0">
                <a:solidFill>
                  <a:srgbClr val="000000"/>
                </a:solidFill>
                <a:latin typeface="Times New Roman"/>
                <a:ea typeface="Times New Roman"/>
              </a:rPr>
              <a:t>воздуха</a:t>
            </a:r>
            <a:r>
              <a:rPr lang="ru-RU" sz="2200" dirty="0">
                <a:solidFill>
                  <a:srgbClr val="000000"/>
                </a:solidFill>
                <a:latin typeface="Times New Roman"/>
                <a:ea typeface="Times New Roman"/>
              </a:rPr>
              <a:t>, которая наблюдалась в </a:t>
            </a:r>
            <a:r>
              <a:rPr lang="en-US" sz="2200" dirty="0">
                <a:solidFill>
                  <a:srgbClr val="000000"/>
                </a:solidFill>
                <a:latin typeface="Times New Roman"/>
                <a:ea typeface="Times New Roman"/>
              </a:rPr>
              <a:t>XX</a:t>
            </a:r>
            <a:r>
              <a:rPr lang="ru-RU" sz="2200" dirty="0">
                <a:solidFill>
                  <a:srgbClr val="000000"/>
                </a:solidFill>
                <a:latin typeface="Times New Roman"/>
                <a:ea typeface="Times New Roman"/>
              </a:rPr>
              <a:t> ст., усиливается, что уже </a:t>
            </a:r>
            <a:r>
              <a:rPr lang="ru-RU" sz="2200" dirty="0" smtClean="0">
                <a:solidFill>
                  <a:srgbClr val="000000"/>
                </a:solidFill>
                <a:latin typeface="Times New Roman"/>
                <a:ea typeface="Times New Roman"/>
              </a:rPr>
              <a:t>привело </a:t>
            </a:r>
            <a:r>
              <a:rPr lang="ru-RU" sz="2200" dirty="0">
                <a:solidFill>
                  <a:srgbClr val="000000"/>
                </a:solidFill>
                <a:latin typeface="Times New Roman"/>
                <a:ea typeface="Times New Roman"/>
              </a:rPr>
              <a:t>к повышению средней температуры воздуха на 0,5 </a:t>
            </a:r>
            <a:r>
              <a:rPr lang="en-US" sz="2200" baseline="30000" dirty="0">
                <a:solidFill>
                  <a:srgbClr val="000000"/>
                </a:solidFill>
                <a:latin typeface="Times New Roman"/>
                <a:ea typeface="Times New Roman"/>
              </a:rPr>
              <a:t>o</a:t>
            </a:r>
            <a:r>
              <a:rPr lang="ru-RU" sz="2200" dirty="0">
                <a:solidFill>
                  <a:srgbClr val="000000"/>
                </a:solidFill>
                <a:latin typeface="Times New Roman"/>
                <a:ea typeface="Times New Roman"/>
              </a:rPr>
              <a:t>С.</a:t>
            </a:r>
            <a:endParaRPr lang="ru-RU" sz="2200" dirty="0">
              <a:latin typeface="Times New Roman"/>
              <a:ea typeface="Times New Roman"/>
            </a:endParaRPr>
          </a:p>
          <a:p>
            <a:pPr indent="450215" algn="just">
              <a:spcAft>
                <a:spcPts val="0"/>
              </a:spcAft>
            </a:pPr>
            <a:r>
              <a:rPr lang="ru-RU" sz="2200" dirty="0">
                <a:solidFill>
                  <a:srgbClr val="000000"/>
                </a:solidFill>
                <a:latin typeface="Times New Roman"/>
                <a:ea typeface="Times New Roman"/>
              </a:rPr>
              <a:t>В результате четырехкратного увеличения во второй половине </a:t>
            </a:r>
            <a:r>
              <a:rPr lang="en-US" sz="2200" dirty="0">
                <a:solidFill>
                  <a:srgbClr val="000000"/>
                </a:solidFill>
                <a:latin typeface="Times New Roman"/>
                <a:ea typeface="Times New Roman"/>
              </a:rPr>
              <a:t>XX</a:t>
            </a:r>
            <a:r>
              <a:rPr lang="ru-RU" sz="2200" dirty="0">
                <a:solidFill>
                  <a:srgbClr val="000000"/>
                </a:solidFill>
                <a:latin typeface="Times New Roman"/>
                <a:ea typeface="Times New Roman"/>
              </a:rPr>
              <a:t> в. объема выбросов углеродистых соединений атмосфера Земли стала нагреваться возрастающими темпами </a:t>
            </a:r>
            <a:r>
              <a:rPr lang="ru-RU" sz="2200" dirty="0" smtClean="0">
                <a:solidFill>
                  <a:srgbClr val="000000"/>
                </a:solidFill>
                <a:latin typeface="Times New Roman"/>
                <a:ea typeface="Times New Roman"/>
              </a:rPr>
              <a:t>Согласно </a:t>
            </a:r>
            <a:r>
              <a:rPr lang="ru-RU" sz="2200" dirty="0">
                <a:solidFill>
                  <a:srgbClr val="000000"/>
                </a:solidFill>
                <a:latin typeface="Times New Roman"/>
                <a:ea typeface="Times New Roman"/>
              </a:rPr>
              <a:t>прогнозам ООН, в </a:t>
            </a:r>
            <a:r>
              <a:rPr lang="en-US" sz="2200" dirty="0">
                <a:solidFill>
                  <a:srgbClr val="000000"/>
                </a:solidFill>
                <a:latin typeface="Times New Roman"/>
                <a:ea typeface="Times New Roman"/>
              </a:rPr>
              <a:t>XXI</a:t>
            </a:r>
            <a:r>
              <a:rPr lang="ru-RU" sz="2200" dirty="0">
                <a:solidFill>
                  <a:srgbClr val="000000"/>
                </a:solidFill>
                <a:latin typeface="Times New Roman"/>
                <a:ea typeface="Times New Roman"/>
              </a:rPr>
              <a:t> ст. средняя температура повысится еще больше — на 1,2—3,5 "С, что вызовет таяние ледников и полярных льдов, поднимет уровень Мирового океана, создаст угрозу для сотен миллионов жителей прибрежных районов и полностью затопит некоторые острова, обусловит развитие и других негативных процессов, прежде всего — опустынивания земель.</a:t>
            </a:r>
            <a:endParaRPr lang="ru-RU" sz="2200" dirty="0">
              <a:latin typeface="Times New Roman"/>
              <a:ea typeface="Times New Roman"/>
            </a:endParaRPr>
          </a:p>
          <a:p>
            <a:endParaRPr lang="ru-RU" dirty="0"/>
          </a:p>
        </p:txBody>
      </p:sp>
      <p:sp>
        <p:nvSpPr>
          <p:cNvPr id="4" name="TextBox 1"/>
          <p:cNvSpPr txBox="1">
            <a:spLocks noChangeArrowheads="1"/>
          </p:cNvSpPr>
          <p:nvPr/>
        </p:nvSpPr>
        <p:spPr bwMode="auto">
          <a:xfrm>
            <a:off x="3714744"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5" name="Прямоугольник 4"/>
          <p:cNvSpPr/>
          <p:nvPr/>
        </p:nvSpPr>
        <p:spPr>
          <a:xfrm>
            <a:off x="428596" y="5572140"/>
            <a:ext cx="8429684" cy="1015663"/>
          </a:xfrm>
          <a:prstGeom prst="rect">
            <a:avLst/>
          </a:prstGeom>
        </p:spPr>
        <p:txBody>
          <a:bodyPr wrap="square">
            <a:spAutoFit/>
          </a:bodyPr>
          <a:lstStyle/>
          <a:p>
            <a:pPr algn="just"/>
            <a:r>
              <a:rPr lang="ru-RU" sz="2000" b="1" dirty="0" smtClean="0">
                <a:latin typeface="Times New Roman" pitchFamily="18" charset="0"/>
                <a:cs typeface="Times New Roman" pitchFamily="18" charset="0"/>
              </a:rPr>
              <a:t>концентрация углекислого газа и метана в атмосфере с </a:t>
            </a:r>
            <a:r>
              <a:rPr lang="ru-RU" sz="2000" b="1" dirty="0" err="1" smtClean="0">
                <a:latin typeface="Times New Roman" pitchFamily="18" charset="0"/>
                <a:cs typeface="Times New Roman" pitchFamily="18" charset="0"/>
              </a:rPr>
              <a:t>доиндустриального</a:t>
            </a:r>
            <a:r>
              <a:rPr lang="ru-RU" sz="2000" b="1" dirty="0" smtClean="0">
                <a:latin typeface="Times New Roman" pitchFamily="18" charset="0"/>
                <a:cs typeface="Times New Roman" pitchFamily="18" charset="0"/>
              </a:rPr>
              <a:t> периода (с 1750 г.) увеличились на 34% и 160% соответственно</a:t>
            </a:r>
            <a:endParaRPr lang="ru-RU"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270054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722312" y="2547938"/>
            <a:ext cx="8170167" cy="3761382"/>
          </a:xfrm>
          <a:solidFill>
            <a:srgbClr val="CCFF99"/>
          </a:solidFill>
          <a:ln w="28575">
            <a:solidFill>
              <a:srgbClr val="FF0000"/>
            </a:solidFill>
          </a:ln>
        </p:spPr>
        <p:txBody>
          <a:bodyPr/>
          <a:lstStyle/>
          <a:p>
            <a:pPr algn="just"/>
            <a:r>
              <a:rPr lang="en-US"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По </a:t>
            </a:r>
            <a:r>
              <a:rPr lang="ru-RU" dirty="0">
                <a:solidFill>
                  <a:schemeClr val="tx1"/>
                </a:solidFill>
                <a:latin typeface="Times New Roman" pitchFamily="18" charset="0"/>
                <a:cs typeface="Times New Roman" pitchFamily="18" charset="0"/>
              </a:rPr>
              <a:t>мере усиления тенденций к потеплению погодные условия становятся более </a:t>
            </a:r>
            <a:r>
              <a:rPr lang="ru-RU" dirty="0" smtClean="0">
                <a:solidFill>
                  <a:schemeClr val="tx1"/>
                </a:solidFill>
                <a:latin typeface="Times New Roman" pitchFamily="18" charset="0"/>
                <a:cs typeface="Times New Roman" pitchFamily="18" charset="0"/>
              </a:rPr>
              <a:t>изменчивыми</a:t>
            </a:r>
            <a:r>
              <a:rPr lang="ru-RU" dirty="0">
                <a:solidFill>
                  <a:schemeClr val="tx1"/>
                </a:solidFill>
                <a:latin typeface="Times New Roman" pitchFamily="18" charset="0"/>
                <a:cs typeface="Times New Roman" pitchFamily="18" charset="0"/>
              </a:rPr>
              <a:t>, а климатические стихийные </a:t>
            </a:r>
            <a:r>
              <a:rPr lang="ru-RU" dirty="0" smtClean="0">
                <a:solidFill>
                  <a:schemeClr val="tx1"/>
                </a:solidFill>
                <a:latin typeface="Times New Roman" pitchFamily="18" charset="0"/>
                <a:cs typeface="Times New Roman" pitchFamily="18" charset="0"/>
              </a:rPr>
              <a:t>бедствия </a:t>
            </a:r>
            <a:r>
              <a:rPr lang="ru-RU" dirty="0">
                <a:solidFill>
                  <a:schemeClr val="tx1"/>
                </a:solidFill>
                <a:latin typeface="Times New Roman" pitchFamily="18" charset="0"/>
                <a:cs typeface="Times New Roman" pitchFamily="18" charset="0"/>
              </a:rPr>
              <a:t>— более разрушительными. Возрастает ущерб, наносимый стихийными бедствиями мировому хозяйству </a:t>
            </a:r>
            <a:r>
              <a:rPr lang="ru-RU" dirty="0" smtClean="0">
                <a:solidFill>
                  <a:schemeClr val="tx1"/>
                </a:solidFill>
                <a:latin typeface="Times New Roman" pitchFamily="18" charset="0"/>
                <a:cs typeface="Times New Roman" pitchFamily="18" charset="0"/>
              </a:rPr>
              <a:t>Лишь </a:t>
            </a:r>
            <a:r>
              <a:rPr lang="ru-RU" dirty="0">
                <a:solidFill>
                  <a:schemeClr val="tx1"/>
                </a:solidFill>
                <a:latin typeface="Times New Roman" pitchFamily="18" charset="0"/>
                <a:cs typeface="Times New Roman" pitchFamily="18" charset="0"/>
              </a:rPr>
              <a:t>за один 1998 г. он превысил ущерб, нанесенный стихийными бедствиями за все 80-е годы прошлого столетия, десятки тысяч людей погибли и около 25 млн. "экологических беженцев" </a:t>
            </a:r>
            <a:r>
              <a:rPr lang="ru-RU" dirty="0" smtClean="0">
                <a:solidFill>
                  <a:schemeClr val="tx1"/>
                </a:solidFill>
                <a:latin typeface="Times New Roman" pitchFamily="18" charset="0"/>
                <a:cs typeface="Times New Roman" pitchFamily="18" charset="0"/>
              </a:rPr>
              <a:t>вынуждены </a:t>
            </a:r>
            <a:r>
              <a:rPr lang="ru-RU" dirty="0">
                <a:solidFill>
                  <a:schemeClr val="tx1"/>
                </a:solidFill>
                <a:latin typeface="Times New Roman" pitchFamily="18" charset="0"/>
                <a:cs typeface="Times New Roman" pitchFamily="18" charset="0"/>
              </a:rPr>
              <a:t>были покинуть свои дома</a:t>
            </a:r>
            <a:r>
              <a:rPr lang="ru-RU" dirty="0" smtClean="0">
                <a:solidFill>
                  <a:schemeClr val="tx1"/>
                </a:solidFill>
                <a:latin typeface="Times New Roman" pitchFamily="18" charset="0"/>
                <a:cs typeface="Times New Roman" pitchFamily="18" charset="0"/>
              </a:rPr>
              <a:t>.</a:t>
            </a:r>
            <a:r>
              <a:rPr lang="ru-RU" dirty="0" smtClean="0"/>
              <a:t> </a:t>
            </a:r>
            <a:r>
              <a:rPr lang="ru-RU" sz="2200" b="1" dirty="0" smtClean="0">
                <a:solidFill>
                  <a:schemeClr val="tx1"/>
                </a:solidFill>
                <a:latin typeface="Times New Roman" pitchFamily="18" charset="0"/>
                <a:cs typeface="Times New Roman" pitchFamily="18" charset="0"/>
              </a:rPr>
              <a:t>Сокращение летних осадков на 15-20% приведёт к тому, что границы природных зон сдвинутся к северу.</a:t>
            </a:r>
            <a:endParaRPr lang="ru-RU" sz="2200" b="1" dirty="0">
              <a:solidFill>
                <a:schemeClr val="tx1"/>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285728"/>
            <a:ext cx="8143932" cy="203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65695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a:xfrm>
            <a:off x="142844" y="285728"/>
            <a:ext cx="8858312" cy="6072230"/>
          </a:xfrm>
          <a:solidFill>
            <a:srgbClr val="CCFF99"/>
          </a:solidFill>
          <a:ln w="38100">
            <a:solidFill>
              <a:srgbClr val="FF0000"/>
            </a:solidFill>
          </a:ln>
        </p:spPr>
        <p:txBody>
          <a:bodyPr/>
          <a:lstStyle/>
          <a:p>
            <a:endParaRPr lang="ru-RU" dirty="0"/>
          </a:p>
        </p:txBody>
      </p:sp>
      <p:sp>
        <p:nvSpPr>
          <p:cNvPr id="4" name="Прямоугольник 3"/>
          <p:cNvSpPr/>
          <p:nvPr/>
        </p:nvSpPr>
        <p:spPr>
          <a:xfrm>
            <a:off x="2071670" y="357166"/>
            <a:ext cx="4929222" cy="71438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i="1" dirty="0" smtClean="0">
                <a:solidFill>
                  <a:schemeClr val="tx1"/>
                </a:solidFill>
                <a:latin typeface="Times New Roman" pitchFamily="18" charset="0"/>
                <a:cs typeface="Times New Roman" pitchFamily="18" charset="0"/>
              </a:rPr>
              <a:t>Изменение климата Земли </a:t>
            </a:r>
            <a:endParaRPr lang="ru-RU" sz="2400" dirty="0"/>
          </a:p>
        </p:txBody>
      </p:sp>
      <p:cxnSp>
        <p:nvCxnSpPr>
          <p:cNvPr id="6" name="Прямая со стрелкой 5"/>
          <p:cNvCxnSpPr/>
          <p:nvPr/>
        </p:nvCxnSpPr>
        <p:spPr>
          <a:xfrm rot="10800000" flipV="1">
            <a:off x="1928794" y="1142984"/>
            <a:ext cx="1500198" cy="1143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285720" y="2357430"/>
            <a:ext cx="3286148" cy="71438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i="1" dirty="0" smtClean="0">
                <a:solidFill>
                  <a:srgbClr val="000000"/>
                </a:solidFill>
                <a:latin typeface="Times New Roman"/>
                <a:ea typeface="Times New Roman"/>
              </a:rPr>
              <a:t>парниковый эффект</a:t>
            </a:r>
            <a:endParaRPr lang="ru-RU" sz="2400" b="1" i="1" dirty="0"/>
          </a:p>
        </p:txBody>
      </p:sp>
      <p:cxnSp>
        <p:nvCxnSpPr>
          <p:cNvPr id="9" name="Прямая со стрелкой 8"/>
          <p:cNvCxnSpPr/>
          <p:nvPr/>
        </p:nvCxnSpPr>
        <p:spPr>
          <a:xfrm>
            <a:off x="5357818" y="1142984"/>
            <a:ext cx="1643074" cy="1143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Прямоугольник 16"/>
          <p:cNvSpPr/>
          <p:nvPr/>
        </p:nvSpPr>
        <p:spPr>
          <a:xfrm>
            <a:off x="3786182" y="2357430"/>
            <a:ext cx="5143536" cy="71438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i="1" dirty="0" smtClean="0">
                <a:solidFill>
                  <a:srgbClr val="000000"/>
                </a:solidFill>
                <a:latin typeface="Times New Roman"/>
                <a:ea typeface="Times New Roman"/>
              </a:rPr>
              <a:t>таяние ледников и полярных льдов</a:t>
            </a:r>
            <a:endParaRPr lang="ru-RU" sz="2400" b="1" i="1" dirty="0"/>
          </a:p>
        </p:txBody>
      </p:sp>
      <p:cxnSp>
        <p:nvCxnSpPr>
          <p:cNvPr id="19" name="Прямая со стрелкой 18"/>
          <p:cNvCxnSpPr/>
          <p:nvPr/>
        </p:nvCxnSpPr>
        <p:spPr>
          <a:xfrm rot="5400000">
            <a:off x="1536679" y="3750471"/>
            <a:ext cx="1070776"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rot="5400000">
            <a:off x="5965835" y="3821115"/>
            <a:ext cx="121444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182" y="4500570"/>
            <a:ext cx="5072098" cy="461665"/>
          </a:xfrm>
          <a:prstGeom prst="rect">
            <a:avLst/>
          </a:prstGeom>
          <a:solidFill>
            <a:schemeClr val="bg1"/>
          </a:solidFill>
          <a:ln w="28575">
            <a:solidFill>
              <a:srgbClr val="FF0000"/>
            </a:solidFill>
          </a:ln>
        </p:spPr>
        <p:txBody>
          <a:bodyPr wrap="square" rtlCol="0">
            <a:spAutoFit/>
          </a:bodyPr>
          <a:lstStyle/>
          <a:p>
            <a:pPr algn="ctr"/>
            <a:r>
              <a:rPr lang="ru-RU" sz="2400" b="1" i="1" dirty="0" smtClean="0">
                <a:solidFill>
                  <a:srgbClr val="000000"/>
                </a:solidFill>
                <a:latin typeface="Times New Roman"/>
                <a:ea typeface="Times New Roman"/>
              </a:rPr>
              <a:t>поднятие уровня Мирового океана</a:t>
            </a:r>
            <a:endParaRPr lang="ru-RU" sz="2400" b="1" i="1" dirty="0"/>
          </a:p>
        </p:txBody>
      </p:sp>
      <p:sp>
        <p:nvSpPr>
          <p:cNvPr id="26" name="Прямоугольник 25"/>
          <p:cNvSpPr/>
          <p:nvPr/>
        </p:nvSpPr>
        <p:spPr>
          <a:xfrm>
            <a:off x="214282" y="4429132"/>
            <a:ext cx="3286148" cy="71438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i="1" dirty="0" smtClean="0">
                <a:solidFill>
                  <a:schemeClr val="tx1"/>
                </a:solidFill>
                <a:latin typeface="Times New Roman" pitchFamily="18" charset="0"/>
                <a:cs typeface="Times New Roman" pitchFamily="18" charset="0"/>
              </a:rPr>
              <a:t>Изменение количества осадков</a:t>
            </a:r>
            <a:endParaRPr lang="ru-RU" sz="2400" b="1" i="1" dirty="0">
              <a:solidFill>
                <a:schemeClr val="tx1"/>
              </a:solidFill>
              <a:latin typeface="Times New Roman" pitchFamily="18" charset="0"/>
              <a:cs typeface="Times New Roman" pitchFamily="18" charset="0"/>
            </a:endParaRPr>
          </a:p>
        </p:txBody>
      </p:sp>
      <p:cxnSp>
        <p:nvCxnSpPr>
          <p:cNvPr id="28" name="Прямая со стрелкой 27"/>
          <p:cNvCxnSpPr/>
          <p:nvPr/>
        </p:nvCxnSpPr>
        <p:spPr>
          <a:xfrm>
            <a:off x="1785918" y="5214950"/>
            <a:ext cx="714380" cy="2857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rot="10800000" flipV="1">
            <a:off x="5500694" y="5072074"/>
            <a:ext cx="1143008"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Прямоугольник 31"/>
          <p:cNvSpPr/>
          <p:nvPr/>
        </p:nvSpPr>
        <p:spPr>
          <a:xfrm>
            <a:off x="857224" y="5643578"/>
            <a:ext cx="7286676" cy="571504"/>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i="1" dirty="0" smtClean="0">
                <a:solidFill>
                  <a:schemeClr val="tx1"/>
                </a:solidFill>
                <a:latin typeface="Times New Roman" pitchFamily="18" charset="0"/>
                <a:cs typeface="Times New Roman" pitchFamily="18" charset="0"/>
              </a:rPr>
              <a:t>Увеличение природных и техногенных катастроф</a:t>
            </a:r>
            <a:endParaRPr lang="ru-RU" sz="2400" b="1" i="1" dirty="0">
              <a:solidFill>
                <a:schemeClr val="tx1"/>
              </a:solidFill>
              <a:latin typeface="Times New Roman" pitchFamily="18" charset="0"/>
              <a:cs typeface="Times New Roman" pitchFamily="18" charset="0"/>
            </a:endParaRPr>
          </a:p>
        </p:txBody>
      </p:sp>
      <p:sp>
        <p:nvSpPr>
          <p:cNvPr id="41"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42844" y="142852"/>
            <a:ext cx="8858312" cy="6309420"/>
          </a:xfrm>
          <a:prstGeom prst="rect">
            <a:avLst/>
          </a:prstGeom>
          <a:solidFill>
            <a:srgbClr val="CCFF99"/>
          </a:solidFill>
        </p:spPr>
        <p:txBody>
          <a:bodyPr wrap="square">
            <a:spAutoFit/>
          </a:bodyPr>
          <a:lstStyle/>
          <a:p>
            <a:r>
              <a:rPr lang="ru-RU" sz="2400" b="1" dirty="0" smtClean="0">
                <a:latin typeface="Times New Roman" pitchFamily="18" charset="0"/>
                <a:cs typeface="Times New Roman" pitchFamily="18" charset="0"/>
              </a:rPr>
              <a:t>Как измерение климата отразится на человеке?</a:t>
            </a:r>
          </a:p>
          <a:p>
            <a:endParaRPr lang="ru-RU" sz="2000" b="1" dirty="0" smtClean="0">
              <a:latin typeface="Times New Roman" pitchFamily="18" charset="0"/>
              <a:cs typeface="Times New Roman" pitchFamily="18" charset="0"/>
            </a:endParaRPr>
          </a:p>
          <a:p>
            <a:pPr algn="just"/>
            <a:r>
              <a:rPr lang="ru-RU" sz="2400" b="1" i="1" dirty="0" smtClean="0">
                <a:latin typeface="Times New Roman" pitchFamily="18" charset="0"/>
                <a:cs typeface="Times New Roman" pitchFamily="18" charset="0"/>
              </a:rPr>
              <a:t>В краткосрочной перспективе:</a:t>
            </a:r>
            <a:r>
              <a:rPr lang="ru-RU" sz="2400" dirty="0" smtClean="0">
                <a:latin typeface="Times New Roman" pitchFamily="18" charset="0"/>
                <a:cs typeface="Times New Roman" pitchFamily="18" charset="0"/>
              </a:rPr>
              <a:t> нехваткой питьевой воды, ростом числа инфекционных заболеваний, проблемами в сельском хозяйстве из-за засух, рост числа смертей в результате наводнений, ураганов, жары и засухи. </a:t>
            </a:r>
          </a:p>
          <a:p>
            <a:pPr algn="just">
              <a:tabLst>
                <a:tab pos="1792288" algn="l"/>
              </a:tabLst>
            </a:pPr>
            <a:r>
              <a:rPr lang="ru-RU" sz="2400" dirty="0" smtClean="0">
                <a:latin typeface="Times New Roman" pitchFamily="18" charset="0"/>
                <a:cs typeface="Times New Roman" pitchFamily="18" charset="0"/>
              </a:rPr>
              <a:t>Самый серьезный удар может быть нанесен по беднейшим странам, которые меньше всех ответственны за обострение данной проблемы, и которым наименее всего готовы к изменению климат. Измерение температур, в конце концов, могут повернуть вспять все, что было достигнуто трудом предыдущих поколений. </a:t>
            </a:r>
          </a:p>
          <a:p>
            <a:pPr algn="just"/>
            <a:r>
              <a:rPr lang="ru-RU" sz="2400" dirty="0" smtClean="0">
                <a:latin typeface="Times New Roman" pitchFamily="18" charset="0"/>
                <a:cs typeface="Times New Roman" pitchFamily="18" charset="0"/>
              </a:rPr>
              <a:t>Разрушение устоявшихся и привычных систем ведения сельского хозяйства под воздействием засух, нерегулярных осадков и т.д. может реально поставить на грань голода примерно 600 </a:t>
            </a:r>
            <a:r>
              <a:rPr lang="ru-RU" sz="2400" dirty="0" err="1" smtClean="0">
                <a:latin typeface="Times New Roman" pitchFamily="18" charset="0"/>
                <a:cs typeface="Times New Roman" pitchFamily="18" charset="0"/>
              </a:rPr>
              <a:t>млн</a:t>
            </a:r>
            <a:r>
              <a:rPr lang="ru-RU" sz="2400" dirty="0" smtClean="0">
                <a:latin typeface="Times New Roman" pitchFamily="18" charset="0"/>
                <a:cs typeface="Times New Roman" pitchFamily="18" charset="0"/>
              </a:rPr>
              <a:t> человек. К 2080 году серьезную нехватку воды испытает 1,8 млрд. человек. А в Азии и Китае из-за таяния ледников и изменения характера осадков может случиться экологический кризис.</a:t>
            </a:r>
          </a:p>
        </p:txBody>
      </p:sp>
      <p:sp>
        <p:nvSpPr>
          <p:cNvPr id="5"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42844" y="142852"/>
            <a:ext cx="8786874" cy="6370975"/>
          </a:xfrm>
          <a:prstGeom prst="rect">
            <a:avLst/>
          </a:prstGeom>
          <a:solidFill>
            <a:srgbClr val="CCFF99"/>
          </a:solidFill>
        </p:spPr>
        <p:txBody>
          <a:bodyPr wrap="square">
            <a:spAutoFit/>
          </a:bodyPr>
          <a:lstStyle/>
          <a:p>
            <a:r>
              <a:rPr lang="ru-RU" sz="2400" dirty="0" smtClean="0">
                <a:latin typeface="Times New Roman" pitchFamily="18" charset="0"/>
                <a:cs typeface="Times New Roman" pitchFamily="18" charset="0"/>
              </a:rPr>
              <a:t>Увеличение температуры на 1,5-4,5°С приведет к подъему уровня океана на 40-120 см (по некоторым расчетам до 5 метров). Это означает затопление многих малых островов и наводнения в прибрежных территориях. На территориях, подверженным наводнениям, окажутся около 100 млн. жителей, более 300 млн. людей будут вынуждены мигрировать, исчезнут некоторые государства (например, Нидерланды, Дания, часть Германии ).</a:t>
            </a:r>
          </a:p>
          <a:p>
            <a:pPr algn="just"/>
            <a:r>
              <a:rPr lang="ru-RU" sz="2400" dirty="0" smtClean="0">
                <a:latin typeface="Times New Roman" pitchFamily="18" charset="0"/>
                <a:cs typeface="Times New Roman" pitchFamily="18" charset="0"/>
              </a:rPr>
              <a:t>Всемирная организация здравоохранения (ВОЗ) считает, что здоровье сотен миллионов человек может оказаться под угрозой в результате распространения малярии (из-за увеличения числа комаров на затопленных территориях), кишечных инфекций (из-за нарушения водопроводно-канализационных систем) и т.д.</a:t>
            </a:r>
          </a:p>
          <a:p>
            <a:pPr algn="just"/>
            <a:r>
              <a:rPr lang="ru-RU" sz="2400" b="1" i="1" dirty="0" smtClean="0">
                <a:latin typeface="Times New Roman" pitchFamily="18" charset="0"/>
                <a:cs typeface="Times New Roman" pitchFamily="18" charset="0"/>
              </a:rPr>
              <a:t>В долгосрочной перспективе </a:t>
            </a:r>
            <a:r>
              <a:rPr lang="ru-RU" sz="2400" dirty="0" smtClean="0">
                <a:latin typeface="Times New Roman" pitchFamily="18" charset="0"/>
                <a:cs typeface="Times New Roman" pitchFamily="18" charset="0"/>
              </a:rPr>
              <a:t>это может привести - к очередному этапу эволюции человека. Наши предки столкнулись с подобной проблемой, когда после ледникового периода температура резко поднялась на 10°С, но именно это привело к созданию нашей цивилизации. </a:t>
            </a:r>
            <a:endParaRPr lang="ru-RU" sz="2400" dirty="0">
              <a:latin typeface="Times New Roman" pitchFamily="18" charset="0"/>
              <a:cs typeface="Times New Roman" pitchFamily="18" charset="0"/>
            </a:endParaRPr>
          </a:p>
        </p:txBody>
      </p:sp>
      <p:sp>
        <p:nvSpPr>
          <p:cNvPr id="6"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4414" y="142852"/>
            <a:ext cx="7143800" cy="714380"/>
          </a:xfrm>
          <a:solidFill>
            <a:srgbClr val="CCFF99"/>
          </a:solidFill>
          <a:ln w="28575">
            <a:solidFill>
              <a:srgbClr val="FF0000"/>
            </a:solidFill>
          </a:ln>
        </p:spPr>
        <p:txBody>
          <a:bodyPr/>
          <a:lstStyle/>
          <a:p>
            <a:pPr algn="ct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solidFill>
                  <a:srgbClr val="000000"/>
                </a:solidFill>
                <a:latin typeface="Times New Roman"/>
                <a:ea typeface="Times New Roman"/>
              </a:rPr>
              <a:t/>
            </a:r>
            <a:br>
              <a:rPr lang="ru-RU" b="1" i="1" dirty="0" smtClean="0">
                <a:solidFill>
                  <a:srgbClr val="000000"/>
                </a:solidFill>
                <a:latin typeface="Times New Roman"/>
                <a:ea typeface="Times New Roman"/>
              </a:rPr>
            </a:br>
            <a:r>
              <a:rPr lang="ru-RU" b="1" i="1" dirty="0" smtClean="0"/>
              <a:t/>
            </a:r>
            <a:br>
              <a:rPr lang="ru-RU" b="1" i="1" dirty="0" smtClean="0"/>
            </a:br>
            <a:r>
              <a:rPr lang="ru-RU" b="1" i="1" dirty="0" smtClean="0"/>
              <a:t/>
            </a:r>
            <a:br>
              <a:rPr lang="ru-RU" b="1" i="1" dirty="0" smtClean="0"/>
            </a:br>
            <a:r>
              <a:rPr lang="ru-RU" b="1" i="1" dirty="0" smtClean="0"/>
              <a:t/>
            </a:r>
            <a:br>
              <a:rPr lang="ru-RU" b="1" i="1" dirty="0" smtClean="0"/>
            </a:br>
            <a:r>
              <a:rPr lang="ru-RU" b="1" i="1" dirty="0" smtClean="0"/>
              <a:t/>
            </a:r>
            <a:br>
              <a:rPr lang="ru-RU" b="1" i="1" dirty="0" smtClean="0"/>
            </a:br>
            <a:r>
              <a:rPr lang="ru-RU" b="1" i="1" dirty="0" smtClean="0"/>
              <a:t/>
            </a:r>
            <a:br>
              <a:rPr lang="ru-RU" b="1" i="1" dirty="0" smtClean="0"/>
            </a:br>
            <a:r>
              <a:rPr lang="ru-RU" b="1" i="1" dirty="0" smtClean="0">
                <a:solidFill>
                  <a:srgbClr val="000000"/>
                </a:solidFill>
                <a:latin typeface="Times New Roman"/>
                <a:ea typeface="Times New Roman"/>
              </a:rPr>
              <a:t>Парниковый эффект</a:t>
            </a:r>
            <a:endParaRPr lang="ru-RU" dirty="0"/>
          </a:p>
        </p:txBody>
      </p:sp>
      <p:sp>
        <p:nvSpPr>
          <p:cNvPr id="7" name="Прямоугольник 6"/>
          <p:cNvSpPr/>
          <p:nvPr/>
        </p:nvSpPr>
        <p:spPr>
          <a:xfrm>
            <a:off x="214282" y="928670"/>
            <a:ext cx="8643998" cy="5572164"/>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Picture 2"/>
          <p:cNvPicPr>
            <a:picLocks noGrp="1" noChangeAspect="1" noChangeArrowheads="1"/>
          </p:cNvPicPr>
          <p:nvPr>
            <p:ph sz="quarter" idx="1"/>
          </p:nvPr>
        </p:nvPicPr>
        <p:blipFill>
          <a:blip r:embed="rId2">
            <a:lum bright="-24000" contrast="42000"/>
          </a:blip>
          <a:srcRect l="5502" t="9415" r="19923" b="17308"/>
          <a:stretch>
            <a:fillRect/>
          </a:stretch>
        </p:blipFill>
        <p:spPr bwMode="auto">
          <a:xfrm>
            <a:off x="285720" y="3000372"/>
            <a:ext cx="4108403" cy="2571768"/>
          </a:xfrm>
          <a:prstGeom prst="rect">
            <a:avLst/>
          </a:prstGeom>
          <a:noFill/>
          <a:ln w="9525">
            <a:noFill/>
            <a:miter lim="800000"/>
            <a:headEnd/>
            <a:tailEnd/>
          </a:ln>
        </p:spPr>
      </p:pic>
      <p:sp>
        <p:nvSpPr>
          <p:cNvPr id="4" name="Заголовок 1"/>
          <p:cNvSpPr txBox="1">
            <a:spLocks/>
          </p:cNvSpPr>
          <p:nvPr/>
        </p:nvSpPr>
        <p:spPr bwMode="auto">
          <a:xfrm>
            <a:off x="428596" y="1785926"/>
            <a:ext cx="3143272" cy="571480"/>
          </a:xfrm>
          <a:prstGeom prst="rect">
            <a:avLst/>
          </a:prstGeom>
          <a:solidFill>
            <a:schemeClr val="bg1"/>
          </a:solidFill>
          <a:ln w="9525">
            <a:solidFill>
              <a:srgbClr val="FF0000"/>
            </a:solidFill>
            <a:miter lim="800000"/>
            <a:headEnd/>
            <a:tailEnd/>
          </a:ln>
        </p:spPr>
        <p:txBody>
          <a:bodyPr vert="horz" wrap="square" lIns="91440" tIns="45720" rIns="91440" bIns="9144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1" i="0" u="none" strike="noStrike" kern="1200" cap="none" spc="0" normalizeH="0" baseline="0" noProof="0" dirty="0" smtClean="0">
                <a:ln>
                  <a:noFill/>
                </a:ln>
                <a:effectLst/>
                <a:uLnTx/>
                <a:uFillTx/>
                <a:latin typeface="Times New Roman" pitchFamily="18" charset="0"/>
                <a:ea typeface="+mj-ea"/>
                <a:cs typeface="Times New Roman" pitchFamily="18" charset="0"/>
              </a:rPr>
              <a:t>Средняя мировая температура</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600" b="1" i="0" u="none" strike="noStrike" kern="1200" cap="none" spc="0" normalizeH="0" baseline="0" noProof="0" dirty="0" smtClean="0">
                <a:ln>
                  <a:noFill/>
                </a:ln>
                <a:effectLst/>
                <a:uLnTx/>
                <a:uFillTx/>
                <a:latin typeface="Times New Roman" pitchFamily="18" charset="0"/>
                <a:ea typeface="+mj-ea"/>
                <a:cs typeface="Times New Roman" pitchFamily="18" charset="0"/>
              </a:rPr>
              <a:t> и количество </a:t>
            </a:r>
            <a:r>
              <a:rPr kumimoji="0" lang="ru-RU" sz="1600" b="1" i="0" u="none" strike="noStrike" kern="1200" cap="none" spc="0" normalizeH="0" baseline="0" noProof="0" smtClean="0">
                <a:ln>
                  <a:noFill/>
                </a:ln>
                <a:effectLst/>
                <a:uLnTx/>
                <a:uFillTx/>
                <a:latin typeface="Times New Roman" pitchFamily="18" charset="0"/>
                <a:ea typeface="+mj-ea"/>
                <a:cs typeface="Times New Roman" pitchFamily="18" charset="0"/>
              </a:rPr>
              <a:t>СО</a:t>
            </a:r>
            <a:r>
              <a:rPr kumimoji="0" lang="ru-RU" sz="1600" b="1" i="0" u="none" strike="noStrike" kern="1200" cap="none" spc="0" normalizeH="0" baseline="-25000" noProof="0" smtClean="0">
                <a:ln>
                  <a:noFill/>
                </a:ln>
                <a:effectLst/>
                <a:uLnTx/>
                <a:uFillTx/>
                <a:latin typeface="Times New Roman" pitchFamily="18" charset="0"/>
                <a:ea typeface="+mj-ea"/>
                <a:cs typeface="Times New Roman" pitchFamily="18" charset="0"/>
              </a:rPr>
              <a:t>2</a:t>
            </a:r>
            <a:r>
              <a:rPr kumimoji="0" lang="ru-RU" sz="1600" b="1" i="0" u="none" strike="noStrike" kern="1200" cap="none" spc="0" normalizeH="0" baseline="0" noProof="0" smtClean="0">
                <a:ln>
                  <a:noFill/>
                </a:ln>
                <a:effectLst/>
                <a:uLnTx/>
                <a:uFillTx/>
                <a:latin typeface="Times New Roman" pitchFamily="18" charset="0"/>
                <a:ea typeface="+mj-ea"/>
                <a:cs typeface="Times New Roman" pitchFamily="18" charset="0"/>
              </a:rPr>
              <a:t> </a:t>
            </a:r>
            <a:r>
              <a:rPr kumimoji="0" lang="ru-RU" sz="1600" b="1" i="0" u="none" strike="noStrike" kern="1200" cap="none" spc="0" normalizeH="0" baseline="0" noProof="0" smtClean="0">
                <a:ln>
                  <a:noFill/>
                </a:ln>
                <a:effectLst/>
                <a:uLnTx/>
                <a:uFillTx/>
                <a:latin typeface="Times New Roman" pitchFamily="18" charset="0"/>
                <a:ea typeface="+mj-ea"/>
                <a:cs typeface="Times New Roman" pitchFamily="18" charset="0"/>
              </a:rPr>
              <a:t>(%).</a:t>
            </a:r>
            <a:endParaRPr kumimoji="0" lang="ru-RU" sz="1600" b="1" i="0" u="none" strike="noStrike" kern="1200" cap="none" spc="0" normalizeH="0" baseline="0" noProof="0" dirty="0" smtClean="0">
              <a:ln>
                <a:noFill/>
              </a:ln>
              <a:effectLst/>
              <a:uLnTx/>
              <a:uFillTx/>
              <a:latin typeface="Times New Roman" pitchFamily="18" charset="0"/>
              <a:ea typeface="+mj-ea"/>
              <a:cs typeface="Times New Roman" pitchFamily="18" charset="0"/>
            </a:endParaRPr>
          </a:p>
        </p:txBody>
      </p:sp>
      <p:sp>
        <p:nvSpPr>
          <p:cNvPr id="8" name="Rectangle 10"/>
          <p:cNvSpPr txBox="1">
            <a:spLocks noChangeArrowheads="1"/>
          </p:cNvSpPr>
          <p:nvPr/>
        </p:nvSpPr>
        <p:spPr bwMode="auto">
          <a:xfrm>
            <a:off x="4714876" y="1285860"/>
            <a:ext cx="4000528" cy="500066"/>
          </a:xfrm>
          <a:prstGeom prst="rect">
            <a:avLst/>
          </a:prstGeom>
          <a:solidFill>
            <a:schemeClr val="bg1"/>
          </a:solidFill>
          <a:ln w="9525">
            <a:solidFill>
              <a:srgbClr val="FF0000"/>
            </a:solidFill>
            <a:miter lim="800000"/>
            <a:headEnd/>
            <a:tailEnd/>
          </a:ln>
        </p:spPr>
        <p:txBody>
          <a:bodyPr vert="horz" wrap="square" lIns="91440" tIns="45720" rIns="91440" bIns="9144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ru-RU" b="1" i="0" u="none" strike="noStrike" kern="1200" cap="none" spc="0" normalizeH="0" baseline="0" noProof="0" dirty="0" smtClean="0">
                <a:ln>
                  <a:noFill/>
                </a:ln>
                <a:effectLst/>
                <a:uLnTx/>
                <a:uFillTx/>
                <a:latin typeface="Times New Roman" pitchFamily="18" charset="0"/>
                <a:ea typeface="+mj-ea"/>
                <a:cs typeface="Times New Roman" pitchFamily="18" charset="0"/>
              </a:rPr>
              <a:t>Повышение температур на Земле</a:t>
            </a:r>
          </a:p>
        </p:txBody>
      </p:sp>
      <p:pic>
        <p:nvPicPr>
          <p:cNvPr id="9" name="Picture 12" descr="Повышение температур на земле"/>
          <p:cNvPicPr>
            <a:picLocks noChangeAspect="1" noChangeArrowheads="1"/>
          </p:cNvPicPr>
          <p:nvPr/>
        </p:nvPicPr>
        <p:blipFill>
          <a:blip r:embed="rId3"/>
          <a:srcRect r="6250" b="5882"/>
          <a:stretch>
            <a:fillRect/>
          </a:stretch>
        </p:blipFill>
        <p:spPr bwMode="auto">
          <a:xfrm>
            <a:off x="4572000" y="2071678"/>
            <a:ext cx="3923374" cy="2762055"/>
          </a:xfrm>
          <a:prstGeom prst="rect">
            <a:avLst/>
          </a:prstGeom>
          <a:noFill/>
          <a:ln w="9525">
            <a:noFill/>
            <a:miter lim="800000"/>
            <a:headEnd/>
            <a:tailEnd/>
          </a:ln>
        </p:spPr>
      </p:pic>
      <p:sp>
        <p:nvSpPr>
          <p:cNvPr id="10" name="TextBox 1"/>
          <p:cNvSpPr txBox="1">
            <a:spLocks noChangeArrowheads="1"/>
          </p:cNvSpPr>
          <p:nvPr/>
        </p:nvSpPr>
        <p:spPr bwMode="auto">
          <a:xfrm>
            <a:off x="3857620" y="592933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13" name="Прямоугольник 12"/>
          <p:cNvSpPr/>
          <p:nvPr/>
        </p:nvSpPr>
        <p:spPr>
          <a:xfrm>
            <a:off x="4429124" y="4857760"/>
            <a:ext cx="4071966" cy="1107996"/>
          </a:xfrm>
          <a:prstGeom prst="rect">
            <a:avLst/>
          </a:prstGeom>
        </p:spPr>
        <p:txBody>
          <a:bodyPr wrap="square">
            <a:spAutoFit/>
          </a:bodyPr>
          <a:lstStyle/>
          <a:p>
            <a:pPr algn="just"/>
            <a:r>
              <a:rPr lang="ru-RU" sz="2200" b="1" dirty="0" smtClean="0">
                <a:latin typeface="Times New Roman" pitchFamily="18" charset="0"/>
                <a:cs typeface="Times New Roman" pitchFamily="18" charset="0"/>
              </a:rPr>
              <a:t>глобальное потепление вызовет наступление малого ледникового периода</a:t>
            </a:r>
            <a:endParaRPr lang="ru-RU" sz="22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a:xfrm>
            <a:off x="214282" y="1071546"/>
            <a:ext cx="8715436" cy="5143536"/>
          </a:xfrm>
          <a:solidFill>
            <a:srgbClr val="CCFF99"/>
          </a:solidFill>
          <a:ln w="28575">
            <a:solidFill>
              <a:srgbClr val="FF0000"/>
            </a:solidFill>
          </a:ln>
        </p:spPr>
        <p:txBody>
          <a:bodyPr/>
          <a:lstStyle/>
          <a:p>
            <a:endParaRPr lang="ru-RU" dirty="0"/>
          </a:p>
        </p:txBody>
      </p:sp>
      <p:sp>
        <p:nvSpPr>
          <p:cNvPr id="3" name="Заголовок 2"/>
          <p:cNvSpPr>
            <a:spLocks noGrp="1"/>
          </p:cNvSpPr>
          <p:nvPr>
            <p:ph type="ctrTitle"/>
          </p:nvPr>
        </p:nvSpPr>
        <p:spPr>
          <a:xfrm>
            <a:off x="571472" y="285728"/>
            <a:ext cx="8229600" cy="571504"/>
          </a:xfrm>
          <a:solidFill>
            <a:srgbClr val="CCFF99"/>
          </a:solidFill>
          <a:ln w="28575">
            <a:solidFill>
              <a:srgbClr val="FF0000"/>
            </a:solidFill>
          </a:ln>
        </p:spPr>
        <p:txBody>
          <a:bodyPr/>
          <a:lstStyle/>
          <a:p>
            <a:r>
              <a:rPr lang="ru-RU" sz="2400" b="1" i="1" dirty="0" smtClean="0">
                <a:solidFill>
                  <a:srgbClr val="000000"/>
                </a:solidFill>
                <a:latin typeface="Times New Roman" pitchFamily="18" charset="0"/>
                <a:ea typeface="Times New Roman"/>
                <a:cs typeface="Times New Roman" pitchFamily="18" charset="0"/>
              </a:rPr>
              <a:t/>
            </a:r>
            <a:br>
              <a:rPr lang="ru-RU" sz="2400" b="1" i="1" dirty="0" smtClean="0">
                <a:solidFill>
                  <a:srgbClr val="000000"/>
                </a:solidFill>
                <a:latin typeface="Times New Roman" pitchFamily="18" charset="0"/>
                <a:ea typeface="Times New Roman"/>
                <a:cs typeface="Times New Roman" pitchFamily="18" charset="0"/>
              </a:rPr>
            </a:br>
            <a:r>
              <a:rPr lang="ru-RU" sz="2400" b="1" i="1" dirty="0" smtClean="0">
                <a:solidFill>
                  <a:srgbClr val="000000"/>
                </a:solidFill>
                <a:latin typeface="Times New Roman" pitchFamily="18" charset="0"/>
                <a:ea typeface="Times New Roman"/>
                <a:cs typeface="Times New Roman" pitchFamily="18" charset="0"/>
              </a:rPr>
              <a:t>Таяние ледников и полярных льдов</a:t>
            </a:r>
            <a:r>
              <a:rPr lang="ru-RU" sz="2400" b="1" i="1" dirty="0" smtClean="0">
                <a:latin typeface="Times New Roman" pitchFamily="18" charset="0"/>
                <a:cs typeface="Times New Roman" pitchFamily="18" charset="0"/>
              </a:rPr>
              <a:t/>
            </a:r>
            <a:br>
              <a:rPr lang="ru-RU" sz="2400" b="1" i="1" dirty="0" smtClean="0">
                <a:latin typeface="Times New Roman" pitchFamily="18" charset="0"/>
                <a:cs typeface="Times New Roman" pitchFamily="18" charset="0"/>
              </a:rPr>
            </a:br>
            <a:endParaRPr lang="ru-RU" sz="2400" dirty="0">
              <a:latin typeface="Times New Roman" pitchFamily="18" charset="0"/>
              <a:cs typeface="Times New Roman" pitchFamily="18" charset="0"/>
            </a:endParaRPr>
          </a:p>
        </p:txBody>
      </p:sp>
      <p:pic>
        <p:nvPicPr>
          <p:cNvPr id="4" name="Picture 31" descr="Уменьшение арктических льдов 1"/>
          <p:cNvPicPr>
            <a:picLocks noGrp="1" noChangeAspect="1" noChangeArrowheads="1"/>
          </p:cNvPicPr>
          <p:nvPr>
            <p:ph sz="half" idx="4294967295"/>
          </p:nvPr>
        </p:nvPicPr>
        <p:blipFill>
          <a:blip r:embed="rId2"/>
          <a:srcRect l="11591" t="9013" r="4379" b="8333"/>
          <a:stretch>
            <a:fillRect/>
          </a:stretch>
        </p:blipFill>
        <p:spPr>
          <a:xfrm>
            <a:off x="571472" y="1714488"/>
            <a:ext cx="3372030" cy="4357700"/>
          </a:xfrm>
        </p:spPr>
      </p:pic>
      <p:pic>
        <p:nvPicPr>
          <p:cNvPr id="5" name="Picture 32" descr="Уменьшение арктических льдов4"/>
          <p:cNvPicPr>
            <a:picLocks noGrp="1" noChangeAspect="1" noChangeArrowheads="1"/>
          </p:cNvPicPr>
          <p:nvPr>
            <p:ph sz="half" idx="4294967295"/>
          </p:nvPr>
        </p:nvPicPr>
        <p:blipFill>
          <a:blip r:embed="rId3"/>
          <a:srcRect l="10989" t="10091" b="7143"/>
          <a:stretch>
            <a:fillRect/>
          </a:stretch>
        </p:blipFill>
        <p:spPr>
          <a:xfrm>
            <a:off x="4786314" y="1142984"/>
            <a:ext cx="3990322" cy="4929222"/>
          </a:xfrm>
        </p:spPr>
      </p:pic>
      <p:pic>
        <p:nvPicPr>
          <p:cNvPr id="7" name="Picture 31" descr="Уменьшение арктических льдов 1"/>
          <p:cNvPicPr>
            <a:picLocks noChangeAspect="1" noChangeArrowheads="1"/>
          </p:cNvPicPr>
          <p:nvPr/>
        </p:nvPicPr>
        <p:blipFill>
          <a:blip r:embed="rId2"/>
          <a:srcRect l="11591" t="9013" r="4379" b="8333"/>
          <a:stretch>
            <a:fillRect/>
          </a:stretch>
        </p:blipFill>
        <p:spPr bwMode="auto">
          <a:xfrm>
            <a:off x="571472" y="1142984"/>
            <a:ext cx="3857652" cy="5000660"/>
          </a:xfrm>
          <a:prstGeom prst="rect">
            <a:avLst/>
          </a:prstGeom>
          <a:noFill/>
          <a:ln w="9525">
            <a:noFill/>
            <a:miter lim="800000"/>
            <a:headEnd/>
            <a:tailEnd/>
          </a:ln>
        </p:spPr>
      </p:pic>
      <p:pic>
        <p:nvPicPr>
          <p:cNvPr id="8" name="Picture 32" descr="Уменьшение арктических льдов4"/>
          <p:cNvPicPr>
            <a:picLocks noChangeAspect="1" noChangeArrowheads="1"/>
          </p:cNvPicPr>
          <p:nvPr/>
        </p:nvPicPr>
        <p:blipFill>
          <a:blip r:embed="rId3"/>
          <a:srcRect l="10989" t="10091" b="7143"/>
          <a:stretch>
            <a:fillRect/>
          </a:stretch>
        </p:blipFill>
        <p:spPr bwMode="auto">
          <a:xfrm>
            <a:off x="4429124" y="1142984"/>
            <a:ext cx="4048154" cy="5000660"/>
          </a:xfrm>
          <a:prstGeom prst="rect">
            <a:avLst/>
          </a:prstGeom>
          <a:noFill/>
          <a:ln w="9525">
            <a:noFill/>
            <a:miter lim="800000"/>
            <a:headEnd/>
            <a:tailEnd/>
          </a:ln>
        </p:spPr>
      </p:pic>
      <p:sp>
        <p:nvSpPr>
          <p:cNvPr id="9"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288" y="476250"/>
            <a:ext cx="8204200" cy="5761038"/>
          </a:xfrm>
          <a:solidFill>
            <a:srgbClr val="92D050"/>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a:normAutofit/>
          </a:bodyPr>
          <a:lstStyle/>
          <a:p>
            <a:pPr algn="ctr" fontAlgn="auto">
              <a:spcAft>
                <a:spcPts val="0"/>
              </a:spcAft>
              <a:defRPr/>
            </a:pPr>
            <a:r>
              <a:rPr lang="ru-RU" sz="5400" b="1" dirty="0" smtClean="0">
                <a:latin typeface="Times New Roman" pitchFamily="18" charset="0"/>
                <a:cs typeface="Times New Roman" pitchFamily="18" charset="0"/>
              </a:rPr>
              <a:t>   </a:t>
            </a:r>
            <a:r>
              <a:rPr lang="ru-RU" sz="5400" b="1" dirty="0" smtClean="0">
                <a:solidFill>
                  <a:schemeClr val="tx1"/>
                </a:solidFill>
                <a:latin typeface="Times New Roman" pitchFamily="18" charset="0"/>
                <a:cs typeface="Times New Roman" pitchFamily="18" charset="0"/>
              </a:rPr>
              <a:t>Основные экологические проблемы</a:t>
            </a:r>
            <a:br>
              <a:rPr lang="ru-RU" sz="5400" b="1" dirty="0" smtClean="0">
                <a:solidFill>
                  <a:schemeClr val="tx1"/>
                </a:solidFill>
                <a:latin typeface="Times New Roman" pitchFamily="18" charset="0"/>
                <a:cs typeface="Times New Roman" pitchFamily="18" charset="0"/>
              </a:rPr>
            </a:br>
            <a:r>
              <a:rPr lang="ru-RU" sz="5400" b="1" dirty="0" smtClean="0">
                <a:solidFill>
                  <a:schemeClr val="tx1"/>
                </a:solidFill>
                <a:latin typeface="Times New Roman" pitchFamily="18" charset="0"/>
                <a:cs typeface="Times New Roman" pitchFamily="18" charset="0"/>
              </a:rPr>
              <a:t> и пути их решения.</a:t>
            </a:r>
            <a:br>
              <a:rPr lang="ru-RU" sz="5400" b="1" dirty="0" smtClean="0">
                <a:solidFill>
                  <a:schemeClr val="tx1"/>
                </a:solidFill>
                <a:latin typeface="Times New Roman" pitchFamily="18" charset="0"/>
                <a:cs typeface="Times New Roman" pitchFamily="18" charset="0"/>
              </a:rPr>
            </a:br>
            <a:r>
              <a:rPr lang="ru-RU" sz="5400" b="1" dirty="0" smtClean="0">
                <a:solidFill>
                  <a:schemeClr val="tx1"/>
                </a:solidFill>
                <a:latin typeface="Times New Roman" pitchFamily="18" charset="0"/>
                <a:cs typeface="Times New Roman" pitchFamily="18" charset="0"/>
              </a:rPr>
              <a:t/>
            </a:r>
            <a:br>
              <a:rPr lang="ru-RU" sz="5400" b="1" dirty="0" smtClean="0">
                <a:solidFill>
                  <a:schemeClr val="tx1"/>
                </a:solidFill>
                <a:latin typeface="Times New Roman" pitchFamily="18" charset="0"/>
                <a:cs typeface="Times New Roman" pitchFamily="18" charset="0"/>
              </a:rPr>
            </a:br>
            <a:endParaRPr lang="ru-RU" sz="5400" b="1" i="1" dirty="0">
              <a:solidFill>
                <a:schemeClr val="tx1"/>
              </a:solidFill>
              <a:latin typeface="Times New Roman" pitchFamily="18" charset="0"/>
              <a:cs typeface="Times New Roman" pitchFamily="18" charset="0"/>
            </a:endParaRPr>
          </a:p>
        </p:txBody>
      </p:sp>
      <p:sp>
        <p:nvSpPr>
          <p:cNvPr id="3" name="TextBox 1"/>
          <p:cNvSpPr txBox="1">
            <a:spLocks noChangeArrowheads="1"/>
          </p:cNvSpPr>
          <p:nvPr/>
        </p:nvSpPr>
        <p:spPr bwMode="auto">
          <a:xfrm>
            <a:off x="3779838" y="638175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3" name="Rectangle 5"/>
          <p:cNvSpPr>
            <a:spLocks noChangeArrowheads="1"/>
          </p:cNvSpPr>
          <p:nvPr/>
        </p:nvSpPr>
        <p:spPr bwMode="auto">
          <a:xfrm>
            <a:off x="0" y="2449513"/>
            <a:ext cx="9144000" cy="0"/>
          </a:xfrm>
          <a:prstGeom prst="rect">
            <a:avLst/>
          </a:prstGeom>
          <a:noFill/>
          <a:ln w="9525">
            <a:noFill/>
            <a:miter lim="800000"/>
            <a:headEnd/>
            <a:tailEnd/>
          </a:ln>
        </p:spPr>
        <p:txBody>
          <a:bodyPr wrap="none" anchor="ctr">
            <a:spAutoFit/>
          </a:bodyPr>
          <a:lstStyle/>
          <a:p>
            <a:endParaRPr lang="ru-RU"/>
          </a:p>
        </p:txBody>
      </p:sp>
      <p:pic>
        <p:nvPicPr>
          <p:cNvPr id="4" name="Picture 4" descr="Глобальное потепление - ледник Упсала"/>
          <p:cNvPicPr>
            <a:picLocks noChangeAspect="1" noChangeArrowheads="1"/>
          </p:cNvPicPr>
          <p:nvPr/>
        </p:nvPicPr>
        <p:blipFill>
          <a:blip r:embed="rId2" r:link="rId3">
            <a:lum bright="-10000" contrast="30000"/>
          </a:blip>
          <a:srcRect/>
          <a:stretch>
            <a:fillRect/>
          </a:stretch>
        </p:blipFill>
        <p:spPr bwMode="auto">
          <a:xfrm>
            <a:off x="714348" y="928670"/>
            <a:ext cx="7672577" cy="5214954"/>
          </a:xfrm>
          <a:prstGeom prst="rect">
            <a:avLst/>
          </a:prstGeom>
          <a:noFill/>
          <a:ln w="9525">
            <a:noFill/>
            <a:miter lim="800000"/>
            <a:headEnd/>
            <a:tailEnd/>
          </a:ln>
        </p:spPr>
      </p:pic>
      <p:sp>
        <p:nvSpPr>
          <p:cNvPr id="5" name="Rectangle 6"/>
          <p:cNvSpPr>
            <a:spLocks noChangeArrowheads="1"/>
          </p:cNvSpPr>
          <p:nvPr/>
        </p:nvSpPr>
        <p:spPr bwMode="auto">
          <a:xfrm>
            <a:off x="214282" y="214290"/>
            <a:ext cx="8572560" cy="584775"/>
          </a:xfrm>
          <a:prstGeom prst="rect">
            <a:avLst/>
          </a:prstGeom>
          <a:solidFill>
            <a:schemeClr val="accent1"/>
          </a:solidFill>
          <a:ln w="9525">
            <a:noFill/>
            <a:miter lim="800000"/>
            <a:headEnd/>
            <a:tailEnd/>
          </a:ln>
        </p:spPr>
        <p:txBody>
          <a:bodyPr wrap="square" anchor="ctr">
            <a:spAutoFit/>
          </a:bodyPr>
          <a:lstStyle/>
          <a:p>
            <a:pPr algn="ctr"/>
            <a:r>
              <a:rPr lang="ru-RU" sz="3200" b="1" dirty="0">
                <a:latin typeface="Times New Roman" pitchFamily="18" charset="0"/>
                <a:ea typeface="Times New Roman" pitchFamily="18" charset="0"/>
                <a:cs typeface="Arial" charset="0"/>
              </a:rPr>
              <a:t>Ледник Упсала в Аргентине.</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0" y="1401763"/>
            <a:ext cx="9144000" cy="0"/>
          </a:xfrm>
          <a:prstGeom prst="rect">
            <a:avLst/>
          </a:prstGeom>
          <a:noFill/>
          <a:ln w="9525">
            <a:noFill/>
            <a:miter lim="800000"/>
            <a:headEnd/>
            <a:tailEnd/>
          </a:ln>
        </p:spPr>
        <p:txBody>
          <a:bodyPr wrap="none" anchor="ctr">
            <a:spAutoFit/>
          </a:bodyPr>
          <a:lstStyle/>
          <a:p>
            <a:endParaRPr lang="ru-RU"/>
          </a:p>
        </p:txBody>
      </p:sp>
      <p:pic>
        <p:nvPicPr>
          <p:cNvPr id="3" name="Picture 5" descr="Глобальное потепление - ледник портадж в 1914 году"/>
          <p:cNvPicPr>
            <a:picLocks noChangeAspect="1" noChangeArrowheads="1"/>
          </p:cNvPicPr>
          <p:nvPr/>
        </p:nvPicPr>
        <p:blipFill>
          <a:blip r:embed="rId2" r:link="rId3">
            <a:lum bright="-10000" contrast="30000"/>
          </a:blip>
          <a:srcRect/>
          <a:stretch>
            <a:fillRect/>
          </a:stretch>
        </p:blipFill>
        <p:spPr bwMode="auto">
          <a:xfrm>
            <a:off x="214282" y="642918"/>
            <a:ext cx="4249330" cy="5357850"/>
          </a:xfrm>
          <a:prstGeom prst="rect">
            <a:avLst/>
          </a:prstGeom>
          <a:noFill/>
          <a:ln w="9525">
            <a:noFill/>
            <a:miter lim="800000"/>
            <a:headEnd/>
            <a:tailEnd/>
          </a:ln>
        </p:spPr>
      </p:pic>
      <p:sp>
        <p:nvSpPr>
          <p:cNvPr id="4" name="Rectangle 7"/>
          <p:cNvSpPr>
            <a:spLocks noChangeArrowheads="1"/>
          </p:cNvSpPr>
          <p:nvPr/>
        </p:nvSpPr>
        <p:spPr bwMode="auto">
          <a:xfrm>
            <a:off x="0" y="3306763"/>
            <a:ext cx="9144000" cy="0"/>
          </a:xfrm>
          <a:prstGeom prst="rect">
            <a:avLst/>
          </a:prstGeom>
          <a:noFill/>
          <a:ln w="9525">
            <a:noFill/>
            <a:miter lim="800000"/>
            <a:headEnd/>
            <a:tailEnd/>
          </a:ln>
        </p:spPr>
        <p:txBody>
          <a:bodyPr wrap="none" anchor="ctr">
            <a:spAutoFit/>
          </a:bodyPr>
          <a:lstStyle/>
          <a:p>
            <a:endParaRPr lang="ru-RU"/>
          </a:p>
        </p:txBody>
      </p:sp>
      <p:pic>
        <p:nvPicPr>
          <p:cNvPr id="5" name="Picture 4" descr="Глобальное потепление - ледник портадж в 2004 году"/>
          <p:cNvPicPr>
            <a:picLocks noChangeAspect="1" noChangeArrowheads="1"/>
          </p:cNvPicPr>
          <p:nvPr/>
        </p:nvPicPr>
        <p:blipFill>
          <a:blip r:embed="rId4" r:link="rId5"/>
          <a:srcRect/>
          <a:stretch>
            <a:fillRect/>
          </a:stretch>
        </p:blipFill>
        <p:spPr bwMode="auto">
          <a:xfrm>
            <a:off x="4643438" y="642918"/>
            <a:ext cx="3778824" cy="5572164"/>
          </a:xfrm>
          <a:prstGeom prst="rect">
            <a:avLst/>
          </a:prstGeom>
          <a:noFill/>
          <a:ln w="9525">
            <a:noFill/>
            <a:miter lim="800000"/>
            <a:headEnd/>
            <a:tailEnd/>
          </a:ln>
        </p:spPr>
      </p:pic>
      <p:sp>
        <p:nvSpPr>
          <p:cNvPr id="6" name="Rectangle 8"/>
          <p:cNvSpPr>
            <a:spLocks noChangeArrowheads="1"/>
          </p:cNvSpPr>
          <p:nvPr/>
        </p:nvSpPr>
        <p:spPr bwMode="auto">
          <a:xfrm>
            <a:off x="0" y="0"/>
            <a:ext cx="9144000" cy="584200"/>
          </a:xfrm>
          <a:prstGeom prst="rect">
            <a:avLst/>
          </a:prstGeom>
          <a:solidFill>
            <a:schemeClr val="accent1"/>
          </a:solidFill>
          <a:ln w="9525">
            <a:noFill/>
            <a:miter lim="800000"/>
            <a:headEnd/>
            <a:tailEnd/>
          </a:ln>
        </p:spPr>
        <p:txBody>
          <a:bodyPr anchor="ctr">
            <a:spAutoFit/>
          </a:bodyPr>
          <a:lstStyle/>
          <a:p>
            <a:pPr algn="ctr"/>
            <a:r>
              <a:rPr lang="ru-RU" sz="3200" b="1">
                <a:latin typeface="Times New Roman" pitchFamily="18" charset="0"/>
                <a:ea typeface="Times New Roman" pitchFamily="18" charset="0"/>
                <a:cs typeface="Arial" charset="0"/>
              </a:rPr>
              <a:t>Ледник на Аляске (1914год и 2004 год) </a:t>
            </a:r>
          </a:p>
        </p:txBody>
      </p:sp>
      <p:sp>
        <p:nvSpPr>
          <p:cNvPr id="7"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1214414" y="142852"/>
            <a:ext cx="7143800" cy="714380"/>
          </a:xfrm>
          <a:prstGeom prst="rect">
            <a:avLst/>
          </a:prstGeom>
          <a:solidFill>
            <a:srgbClr val="CCFF99"/>
          </a:solidFill>
          <a:ln w="28575">
            <a:solidFill>
              <a:srgbClr val="FF0000"/>
            </a:solidFill>
          </a:ln>
        </p:spPr>
        <p:txBody>
          <a:bodyPr/>
          <a:lstStyle/>
          <a:p>
            <a:pPr algn="ctr"/>
            <a:r>
              <a:rPr lang="ru-RU" sz="3200" b="1" i="1" dirty="0" smtClean="0">
                <a:solidFill>
                  <a:srgbClr val="000000"/>
                </a:solidFill>
                <a:latin typeface="Times New Roman"/>
                <a:ea typeface="Times New Roman"/>
              </a:rPr>
              <a:t>Поднятие уровня Мирового океана</a:t>
            </a:r>
            <a:endParaRPr lang="ru-RU" sz="3200" b="1" i="1" dirty="0"/>
          </a:p>
        </p:txBody>
      </p:sp>
      <p:pic>
        <p:nvPicPr>
          <p:cNvPr id="3" name="Picture 6" descr="Затопление евразии"/>
          <p:cNvPicPr>
            <a:picLocks noChangeAspect="1" noChangeArrowheads="1"/>
          </p:cNvPicPr>
          <p:nvPr/>
        </p:nvPicPr>
        <p:blipFill>
          <a:blip r:embed="rId2">
            <a:lum bright="-10000" contrast="30000"/>
          </a:blip>
          <a:srcRect l="758" r="2272" b="29070"/>
          <a:stretch>
            <a:fillRect/>
          </a:stretch>
        </p:blipFill>
        <p:spPr bwMode="auto">
          <a:xfrm>
            <a:off x="714348" y="1000108"/>
            <a:ext cx="7943703" cy="5214950"/>
          </a:xfrm>
          <a:prstGeom prst="rect">
            <a:avLst/>
          </a:prstGeom>
          <a:noFill/>
          <a:ln w="38100">
            <a:solidFill>
              <a:srgbClr val="FF0000"/>
            </a:solidFill>
            <a:miter lim="800000"/>
            <a:headEnd/>
            <a:tailEnd/>
          </a:ln>
        </p:spPr>
      </p:pic>
      <p:sp>
        <p:nvSpPr>
          <p:cNvPr id="4"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3108" y="214290"/>
            <a:ext cx="5084725" cy="461665"/>
          </a:xfrm>
          <a:prstGeom prst="rect">
            <a:avLst/>
          </a:prstGeom>
        </p:spPr>
        <p:txBody>
          <a:bodyPr wrap="none">
            <a:spAutoFit/>
          </a:bodyPr>
          <a:lstStyle/>
          <a:p>
            <a:r>
              <a:rPr lang="ru-RU" sz="2400" b="1" i="1" dirty="0" smtClean="0">
                <a:latin typeface="Times New Roman" pitchFamily="18" charset="0"/>
                <a:cs typeface="Times New Roman" pitchFamily="18" charset="0"/>
              </a:rPr>
              <a:t>Разрушение озонового слоя Земли. </a:t>
            </a:r>
            <a:endParaRPr lang="ru-RU" sz="2400" i="1" dirty="0">
              <a:latin typeface="Times New Roman" pitchFamily="18" charset="0"/>
              <a:cs typeface="Times New Roman" pitchFamily="18" charset="0"/>
            </a:endParaRPr>
          </a:p>
        </p:txBody>
      </p:sp>
      <p:sp>
        <p:nvSpPr>
          <p:cNvPr id="1025" name="Rectangle 1"/>
          <p:cNvSpPr>
            <a:spLocks noChangeArrowheads="1"/>
          </p:cNvSpPr>
          <p:nvPr/>
        </p:nvSpPr>
        <p:spPr bwMode="auto">
          <a:xfrm>
            <a:off x="214282" y="714356"/>
            <a:ext cx="8715436" cy="5632311"/>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effectLst/>
                <a:latin typeface="Times New Roman" pitchFamily="18" charset="0"/>
                <a:ea typeface="Times New Roman" pitchFamily="18" charset="0"/>
                <a:cs typeface="Times New Roman" pitchFamily="18" charset="0"/>
              </a:rPr>
              <a:t>Основное количество озона образуется в верхнем слое атмосферы — стратосфере, на высотах от 10 до 45 км. Слой озона защищает все живое на Земле от жесткого ультрафиолетового излучения Солнца. Погло­щая это излучение, озон существенно влияет на распределение температуры в верхних слоях атмосферы, что в свою очередь оказывает влияние на климат.</a:t>
            </a:r>
            <a:endParaRPr kumimoji="0" lang="ru-RU" sz="2000" b="0" i="0" u="none" strike="noStrike" cap="none" normalizeH="0" baseline="0" dirty="0" smtClean="0">
              <a:ln>
                <a:noFill/>
              </a:ln>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effectLst/>
                <a:latin typeface="Times New Roman" pitchFamily="18" charset="0"/>
                <a:ea typeface="Times New Roman" pitchFamily="18" charset="0"/>
                <a:cs typeface="Times New Roman" pitchFamily="18" charset="0"/>
              </a:rPr>
              <a:t>Общее количество озона и его распределение в атмосфере является результатом сложного и до конца не изученного динами­ческого равновесия фотохимических и физических процессов, определяющих его образование, разрушение и перенос. Пример­но с 70-х годов </a:t>
            </a:r>
            <a:r>
              <a:rPr kumimoji="0" lang="en-US" sz="2000" b="0" i="0" u="none" strike="noStrike" cap="none" normalizeH="0" baseline="0" dirty="0" smtClean="0">
                <a:ln>
                  <a:noFill/>
                </a:ln>
                <a:effectLst/>
                <a:latin typeface="Times New Roman" pitchFamily="18" charset="0"/>
                <a:ea typeface="Times New Roman" pitchFamily="18" charset="0"/>
                <a:cs typeface="Times New Roman" pitchFamily="18" charset="0"/>
              </a:rPr>
              <a:t>XX</a:t>
            </a:r>
            <a:r>
              <a:rPr kumimoji="0" lang="ru-RU" sz="2000" b="0" i="0" u="none" strike="noStrike" cap="none" normalizeH="0" baseline="0" dirty="0" smtClean="0">
                <a:ln>
                  <a:noFill/>
                </a:ln>
                <a:effectLst/>
                <a:latin typeface="Times New Roman" pitchFamily="18" charset="0"/>
                <a:ea typeface="Times New Roman" pitchFamily="18" charset="0"/>
                <a:cs typeface="Times New Roman" pitchFamily="18" charset="0"/>
              </a:rPr>
              <a:t> ст. наблюдается глобальное уменьшение количества стратосферного озона. Над некоторыми районами Антар­ктики в сентябре—октябре значения общего содержания озона уменьшаются на 60 %, в средних широтах обоих полушарий уменьшение составляет 4—5 % за десятилетие. Истощение озо­нового слоя планеты ведет к разрушению сложившегося биогенеза океана вследствие гибели планктона в экваториальной зоне" угнетению роста растений, резкому увеличению глазных и раковых заболеваний, а также болезней, связанных с ослаблением иммунной системы человека и животных, повышению окисли­тельной способности атмосферы, коррозии металлов и т.д</a:t>
            </a:r>
            <a:r>
              <a:rPr kumimoji="0" lang="ru-RU"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44120000"/>
          <p:cNvPicPr>
            <a:picLocks noChangeAspect="1" noChangeArrowheads="1"/>
          </p:cNvPicPr>
          <p:nvPr/>
        </p:nvPicPr>
        <p:blipFill>
          <a:blip r:embed="rId2">
            <a:lum bright="-20000" contrast="30000"/>
          </a:blip>
          <a:srcRect t="7527"/>
          <a:stretch>
            <a:fillRect/>
          </a:stretch>
        </p:blipFill>
        <p:spPr bwMode="auto">
          <a:xfrm>
            <a:off x="571472" y="214290"/>
            <a:ext cx="8006520" cy="6074722"/>
          </a:xfrm>
          <a:prstGeom prst="rect">
            <a:avLst/>
          </a:prstGeom>
          <a:noFill/>
          <a:ln w="28575">
            <a:solidFill>
              <a:srgbClr val="FF0000"/>
            </a:solidFill>
            <a:miter lim="800000"/>
            <a:headEnd/>
            <a:tailEnd/>
          </a:ln>
        </p:spPr>
      </p:pic>
      <p:sp>
        <p:nvSpPr>
          <p:cNvPr id="3"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ИПиЭ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214282" y="357166"/>
            <a:ext cx="8643998" cy="5647700"/>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9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Хлорфторуглероды</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(ХФУ) — инертные в обычных условиях вещества, — попадая в стратосферу и разрушаясь под действием ультрафиолетового излучения Солнца, выделяют свободный хлор, участвующий в каталитических реакциях разрушения озона. ХФУ широко используются в качестве газов-наполнителей в аэрозольных упаковках, при производстве мягких и твер­дых пенистых веществ, в качестве хладонов в холодильных ус­тановках и кондиционерах, в качестве растворителей — в промышленном производстве и т.п. Попадая в атмосферу, одна молекула такого инертного газа способна разрушить до 1000 молекул озона, а некоторые ХФУ могут сохраняться в атмосфере более 100 лет.</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Выброс ХФУ в середине 70-х годов составлял 850 тыс. т, а к середине </a:t>
            </a:r>
            <a:r>
              <a:rPr kumimoji="0" lang="en-US"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XXI</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ст. может достичь 1,7—3,7 млн. т в год.</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 связи с усиливающимся разрушением озонового слоя перед мировым сообществом возникла сложная задача его защиты. В 1985 г. на Конференции по охране озонового слоя в Вене была принята многосторонняя Конвенция об охране озонового слоя Земли. Для осуществления в рамках Венской конвенции политических и экономических мер по защите стратосферного озона был разработан и принят </a:t>
            </a:r>
            <a:r>
              <a:rPr kumimoji="0" lang="ru-RU" sz="19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Монреальский</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протокол по веществам, разрушающим озоновый слой (1987). Протокол определяет перечень, порядок и нормы поэтапного снижения производства и потребления </a:t>
            </a:r>
            <a:r>
              <a:rPr kumimoji="0" lang="ru-RU" sz="19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озоноразрушающих</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веществ.</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596" y="285728"/>
            <a:ext cx="8501090" cy="477861"/>
          </a:xfrm>
          <a:prstGeom prst="rect">
            <a:avLst/>
          </a:prstGeom>
          <a:solidFill>
            <a:srgbClr val="CCFF99"/>
          </a:solidFill>
          <a:ln w="28575">
            <a:solidFill>
              <a:srgbClr val="FF0000"/>
            </a:solidFill>
            <a:miter lim="800000"/>
            <a:headEnd/>
            <a:tailEnd/>
          </a:ln>
        </p:spPr>
        <p:txBody>
          <a:bodyPr vert="horz" wrap="square" lIns="91440" tIns="45720" rIns="91440" bIns="9144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ru-RU" sz="2800" b="0" i="0" u="none" strike="noStrike" kern="1200" cap="none" spc="0" normalizeH="0" baseline="0" noProof="0" dirty="0" smtClean="0">
                <a:ln>
                  <a:noFill/>
                </a:ln>
                <a:effectLst/>
                <a:uLnTx/>
                <a:uFillTx/>
                <a:latin typeface="+mj-lt"/>
                <a:ea typeface="+mj-ea"/>
                <a:cs typeface="+mj-cs"/>
              </a:rPr>
              <a:t>"</a:t>
            </a:r>
            <a:r>
              <a:rPr kumimoji="0" lang="ru-RU" sz="2800" b="1" i="0" u="none" strike="noStrike" kern="1200" cap="none" spc="0" normalizeH="0" baseline="0" noProof="0" dirty="0" smtClean="0">
                <a:ln>
                  <a:noFill/>
                </a:ln>
                <a:effectLst/>
                <a:uLnTx/>
                <a:uFillTx/>
                <a:latin typeface="+mj-lt"/>
                <a:ea typeface="+mj-ea"/>
                <a:cs typeface="+mj-cs"/>
              </a:rPr>
              <a:t>Озоновая дыра" над Антарктидой</a:t>
            </a:r>
            <a:r>
              <a:rPr kumimoji="0" lang="ru-RU" sz="4000" b="1" i="0" u="none" strike="noStrike" kern="1200" cap="none" spc="0" normalizeH="0" baseline="0" noProof="0" dirty="0" smtClean="0">
                <a:ln>
                  <a:noFill/>
                </a:ln>
                <a:solidFill>
                  <a:schemeClr val="tx2"/>
                </a:solidFill>
                <a:effectLst/>
                <a:uLnTx/>
                <a:uFillTx/>
                <a:latin typeface="+mj-lt"/>
                <a:ea typeface="+mj-ea"/>
                <a:cs typeface="+mj-cs"/>
              </a:rPr>
              <a:t>.</a:t>
            </a:r>
          </a:p>
        </p:txBody>
      </p:sp>
      <p:pic>
        <p:nvPicPr>
          <p:cNvPr id="3" name="Рисунок 62" descr="Ozone"/>
          <p:cNvPicPr>
            <a:picLocks noChangeAspect="1" noChangeArrowheads="1"/>
          </p:cNvPicPr>
          <p:nvPr/>
        </p:nvPicPr>
        <p:blipFill>
          <a:blip r:embed="rId2"/>
          <a:srcRect b="15962"/>
          <a:stretch>
            <a:fillRect/>
          </a:stretch>
        </p:blipFill>
        <p:spPr bwMode="auto">
          <a:xfrm>
            <a:off x="428596" y="642918"/>
            <a:ext cx="8483069" cy="5786454"/>
          </a:xfrm>
          <a:prstGeom prst="rect">
            <a:avLst/>
          </a:prstGeom>
          <a:noFill/>
          <a:ln w="28575">
            <a:solidFill>
              <a:srgbClr val="FF0000"/>
            </a:solidFill>
            <a:miter lim="800000"/>
            <a:headEnd/>
            <a:tailEnd/>
          </a:ln>
        </p:spPr>
      </p:pic>
      <p:sp>
        <p:nvSpPr>
          <p:cNvPr id="4"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0100" y="285728"/>
            <a:ext cx="3795783" cy="369332"/>
          </a:xfrm>
          <a:prstGeom prst="rect">
            <a:avLst/>
          </a:prstGeom>
          <a:solidFill>
            <a:srgbClr val="CCFF99"/>
          </a:solidFill>
          <a:ln w="28575">
            <a:solidFill>
              <a:srgbClr val="FF0000"/>
            </a:solidFill>
          </a:ln>
        </p:spPr>
        <p:txBody>
          <a:bodyPr wrap="none">
            <a:spAutoFit/>
          </a:bodyPr>
          <a:lstStyle/>
          <a:p>
            <a:r>
              <a:rPr lang="ru-RU" b="1" i="1" dirty="0" smtClean="0">
                <a:latin typeface="Times New Roman" pitchFamily="18" charset="0"/>
                <a:cs typeface="Times New Roman" pitchFamily="18" charset="0"/>
              </a:rPr>
              <a:t>Загрязнение воздушного бассейна;</a:t>
            </a:r>
            <a:endParaRPr lang="ru-RU" dirty="0"/>
          </a:p>
        </p:txBody>
      </p:sp>
      <p:sp>
        <p:nvSpPr>
          <p:cNvPr id="7"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pic>
        <p:nvPicPr>
          <p:cNvPr id="54274" name="Picture 2" descr="В Мариуполе ожидаются метеоусловия высокого загрязнения Фото…"/>
          <p:cNvPicPr>
            <a:picLocks noChangeAspect="1" noChangeArrowheads="1"/>
          </p:cNvPicPr>
          <p:nvPr/>
        </p:nvPicPr>
        <p:blipFill>
          <a:blip r:embed="rId2"/>
          <a:srcRect/>
          <a:stretch>
            <a:fillRect/>
          </a:stretch>
        </p:blipFill>
        <p:spPr bwMode="auto">
          <a:xfrm>
            <a:off x="357158" y="714356"/>
            <a:ext cx="4376259" cy="2565393"/>
          </a:xfrm>
          <a:prstGeom prst="rect">
            <a:avLst/>
          </a:prstGeom>
          <a:noFill/>
        </p:spPr>
      </p:pic>
      <p:pic>
        <p:nvPicPr>
          <p:cNvPr id="54276" name="Picture 4" descr="загрязнение, шок, индустриальный, смог - (картинка, изображение, фото, обои 9203)"/>
          <p:cNvPicPr>
            <a:picLocks noChangeAspect="1" noChangeArrowheads="1"/>
          </p:cNvPicPr>
          <p:nvPr/>
        </p:nvPicPr>
        <p:blipFill>
          <a:blip r:embed="rId3" cstate="print"/>
          <a:srcRect/>
          <a:stretch>
            <a:fillRect/>
          </a:stretch>
        </p:blipFill>
        <p:spPr bwMode="auto">
          <a:xfrm>
            <a:off x="4857752" y="571480"/>
            <a:ext cx="4030654" cy="3022991"/>
          </a:xfrm>
          <a:prstGeom prst="rect">
            <a:avLst/>
          </a:prstGeom>
          <a:noFill/>
        </p:spPr>
      </p:pic>
      <p:pic>
        <p:nvPicPr>
          <p:cNvPr id="54278" name="Picture 6" descr="Архив - МедиаРязань"/>
          <p:cNvPicPr>
            <a:picLocks noChangeAspect="1" noChangeArrowheads="1"/>
          </p:cNvPicPr>
          <p:nvPr/>
        </p:nvPicPr>
        <p:blipFill>
          <a:blip r:embed="rId4"/>
          <a:srcRect/>
          <a:stretch>
            <a:fillRect/>
          </a:stretch>
        </p:blipFill>
        <p:spPr bwMode="auto">
          <a:xfrm>
            <a:off x="642910" y="3357562"/>
            <a:ext cx="3944403" cy="2958302"/>
          </a:xfrm>
          <a:prstGeom prst="rect">
            <a:avLst/>
          </a:prstGeom>
          <a:noFill/>
        </p:spPr>
      </p:pic>
      <p:pic>
        <p:nvPicPr>
          <p:cNvPr id="54280" name="Picture 8" descr="10 опасных городов для жизни Интересные факты"/>
          <p:cNvPicPr>
            <a:picLocks noChangeAspect="1" noChangeArrowheads="1"/>
          </p:cNvPicPr>
          <p:nvPr/>
        </p:nvPicPr>
        <p:blipFill>
          <a:blip r:embed="rId5"/>
          <a:srcRect/>
          <a:stretch>
            <a:fillRect/>
          </a:stretch>
        </p:blipFill>
        <p:spPr bwMode="auto">
          <a:xfrm>
            <a:off x="4857752" y="3643314"/>
            <a:ext cx="3810000" cy="268605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214282" y="142852"/>
            <a:ext cx="8786874" cy="6232475"/>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На международном правовом уровне </a:t>
            </a:r>
            <a:r>
              <a:rPr kumimoji="0" lang="ru-RU" sz="19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проблема охраны атмосферного воздуха </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от загрязнения впервые была урегулирована в 1979 г. Под эгидой Европейской экономической комиссии ООН (ЕЭК) была заключена Конвенция о трансграничном загрязнении воздуха на большие расстояния — многостороннее соглашение, содержащее общие обязательства государств по контролю за загрязнением, обмену информацией о состоянии окружающей среды, взаимным консультациям, мониторингу атмосферного воздуха, оценке трансграничного воздействия. Впоследствии конвенция была дополнена протоколами по сокращению выбросов конкретных загрязняющих веществ в атмосферу:</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о сокращении выбросов серы или их трансграничных потоков на 30 %;</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об ограничении выбросов окислов азота или их трансграничных потоков.</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Дальнейшие активные усилия по снижению антропогенного воздействия на климат Земли мировое сообщество предприняло на Конференции ООН по окружающей среде и развитию (1992), где была открыта для подписания Конвенция ООН об изменении климата, цель которой — добиться стабилизации концентрации парниковых газов в атмосфере на таких уровнях, которые не будут оказывать опасное воздействие на глобальную климатическую систему. Причем решение этой задачи предполагалось осуществить в сроки, достаточные для естественной адаптации экосистем к изменению климата и позволяющие избежать угрозы производству продовольствия, а также обеспечивающие дальнейшее экономическое развитие на устойчивой основе.</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TextBox 1"/>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14348" y="214290"/>
            <a:ext cx="7929618" cy="57150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dirty="0" smtClean="0">
                <a:solidFill>
                  <a:schemeClr val="tx1"/>
                </a:solidFill>
                <a:latin typeface="Times New Roman" pitchFamily="18" charset="0"/>
                <a:cs typeface="Times New Roman" pitchFamily="18" charset="0"/>
              </a:rPr>
              <a:t>Международное сотрудничество</a:t>
            </a:r>
            <a:endParaRPr lang="ru-RU" sz="3200" b="1" dirty="0">
              <a:solidFill>
                <a:schemeClr val="tx1"/>
              </a:solidFill>
              <a:latin typeface="Times New Roman" pitchFamily="18" charset="0"/>
              <a:cs typeface="Times New Roman" pitchFamily="18" charset="0"/>
            </a:endParaRPr>
          </a:p>
        </p:txBody>
      </p:sp>
      <p:sp>
        <p:nvSpPr>
          <p:cNvPr id="3" name="Прямоугольник 2"/>
          <p:cNvSpPr/>
          <p:nvPr/>
        </p:nvSpPr>
        <p:spPr>
          <a:xfrm>
            <a:off x="428596" y="857232"/>
            <a:ext cx="8429684" cy="3477875"/>
          </a:xfrm>
          <a:prstGeom prst="rect">
            <a:avLst/>
          </a:prstGeom>
          <a:solidFill>
            <a:srgbClr val="CCFF99"/>
          </a:solidFill>
        </p:spPr>
        <p:txBody>
          <a:bodyPr wrap="square">
            <a:spAutoFit/>
          </a:bodyPr>
          <a:lstStyle/>
          <a:p>
            <a:pPr algn="just"/>
            <a:r>
              <a:rPr lang="ru-RU" sz="2000" dirty="0" smtClean="0">
                <a:latin typeface="Times New Roman" pitchFamily="18" charset="0"/>
                <a:cs typeface="Times New Roman" pitchFamily="18" charset="0"/>
              </a:rPr>
              <a:t>В 1980-е внимание мировой общественности привлекла проблема глобального потепления. Высказывались опасения, что </a:t>
            </a:r>
            <a:r>
              <a:rPr lang="ru-RU" sz="2000" b="1" dirty="0" smtClean="0">
                <a:latin typeface="Times New Roman" pitchFamily="18" charset="0"/>
                <a:cs typeface="Times New Roman" pitchFamily="18" charset="0"/>
              </a:rPr>
              <a:t>загрязнение атмосферы и рост среднегодовых температур может привести к таянию полярных льдов, из-за чего повысится уровень мирового океана и будут затоплены многие густозаселенные прибрежные территории.</a:t>
            </a:r>
            <a:r>
              <a:rPr lang="ru-RU" sz="2000" b="1" dirty="0" smtClean="0"/>
              <a:t> </a:t>
            </a:r>
            <a:r>
              <a:rPr lang="ru-RU" sz="2000" dirty="0" smtClean="0">
                <a:latin typeface="Times New Roman" pitchFamily="18" charset="0"/>
                <a:cs typeface="Times New Roman" pitchFamily="18" charset="0"/>
              </a:rPr>
              <a:t>Это потепление связывают с результатами человеческой деятельности – с ростом выбросов в атмосферу планеты так называемых парниковых газов, углекислого газа (СО</a:t>
            </a:r>
            <a:r>
              <a:rPr lang="ru-RU" sz="2000" baseline="-25000" dirty="0" smtClean="0">
                <a:latin typeface="Times New Roman" pitchFamily="18" charset="0"/>
                <a:cs typeface="Times New Roman" pitchFamily="18" charset="0"/>
              </a:rPr>
              <a:t>2</a:t>
            </a:r>
            <a:r>
              <a:rPr lang="ru-RU" sz="2000" dirty="0" smtClean="0">
                <a:latin typeface="Times New Roman" pitchFamily="18" charset="0"/>
                <a:cs typeface="Times New Roman" pitchFamily="18" charset="0"/>
              </a:rPr>
              <a:t>) и метана. Эти газы поглощают инфракрасные (тепловые) лучи, которые излучает нагретая поверхность планеты, и тем самым препятствуют ее охлаждению, что приводит к увеличению температуры воздуха. </a:t>
            </a:r>
            <a:endParaRPr lang="ru-RU" sz="2000" dirty="0">
              <a:latin typeface="Times New Roman" pitchFamily="18" charset="0"/>
              <a:cs typeface="Times New Roman" pitchFamily="18" charset="0"/>
            </a:endParaRPr>
          </a:p>
        </p:txBody>
      </p:sp>
      <p:pic>
        <p:nvPicPr>
          <p:cNvPr id="93186" name="Picture 2" descr="Рис. СТРУКТУРА ВЫБРОСОВ УГЛЕКИСЛОГО ГАЗА по регионам планеты в 1990-е"/>
          <p:cNvPicPr>
            <a:picLocks noChangeAspect="1" noChangeArrowheads="1"/>
          </p:cNvPicPr>
          <p:nvPr/>
        </p:nvPicPr>
        <p:blipFill>
          <a:blip r:embed="rId2"/>
          <a:srcRect/>
          <a:stretch>
            <a:fillRect/>
          </a:stretch>
        </p:blipFill>
        <p:spPr bwMode="auto">
          <a:xfrm>
            <a:off x="3714744" y="4214818"/>
            <a:ext cx="4786346" cy="2472945"/>
          </a:xfrm>
          <a:prstGeom prst="rect">
            <a:avLst/>
          </a:prstGeom>
          <a:noFill/>
        </p:spPr>
      </p:pic>
      <p:sp>
        <p:nvSpPr>
          <p:cNvPr id="8" name="TextBox 7"/>
          <p:cNvSpPr txBox="1">
            <a:spLocks noChangeArrowheads="1"/>
          </p:cNvSpPr>
          <p:nvPr/>
        </p:nvSpPr>
        <p:spPr bwMode="auto">
          <a:xfrm>
            <a:off x="428596"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755576" y="1916832"/>
            <a:ext cx="7772400" cy="3456384"/>
          </a:xfrm>
          <a:solidFill>
            <a:srgbClr val="CCFF99"/>
          </a:solidFill>
          <a:ln w="28575">
            <a:solidFill>
              <a:srgbClr val="FF0000"/>
            </a:solidFill>
          </a:ln>
        </p:spPr>
        <p:txBody>
          <a:bodyPr/>
          <a:lstStyle/>
          <a:p>
            <a:pPr algn="just"/>
            <a:r>
              <a:rPr lang="ru-RU" sz="2400" dirty="0">
                <a:latin typeface="Times New Roman" pitchFamily="18" charset="0"/>
                <a:cs typeface="Times New Roman" pitchFamily="18" charset="0"/>
              </a:rPr>
              <a:t>1. Глобальный характер современной кризисной экологической ситуации, его </a:t>
            </a:r>
            <a:r>
              <a:rPr lang="ru-RU" sz="2400" dirty="0" smtClean="0">
                <a:latin typeface="Times New Roman" pitchFamily="18" charset="0"/>
                <a:cs typeface="Times New Roman" pitchFamily="18" charset="0"/>
              </a:rPr>
              <a:t>причины </a:t>
            </a:r>
            <a:r>
              <a:rPr lang="ru-RU" sz="2400" dirty="0">
                <a:latin typeface="Times New Roman" pitchFamily="18" charset="0"/>
                <a:cs typeface="Times New Roman" pitchFamily="18" charset="0"/>
              </a:rPr>
              <a:t>и возможные последствия. Проблема деградации систем жизнеобеспечения природной среды.</a:t>
            </a:r>
          </a:p>
          <a:p>
            <a:pPr algn="just"/>
            <a:r>
              <a:rPr lang="ru-RU" sz="2400" dirty="0">
                <a:latin typeface="Times New Roman" pitchFamily="18" charset="0"/>
                <a:cs typeface="Times New Roman" pitchFamily="18" charset="0"/>
              </a:rPr>
              <a:t>2. </a:t>
            </a:r>
            <a:r>
              <a:rPr lang="ru-RU" sz="2400" dirty="0" smtClean="0">
                <a:latin typeface="Times New Roman" pitchFamily="18" charset="0"/>
                <a:cs typeface="Times New Roman" pitchFamily="18" charset="0"/>
              </a:rPr>
              <a:t>Классификации экологических проблем. Характеристика глобальных и региональных  </a:t>
            </a:r>
            <a:r>
              <a:rPr lang="ru-RU" sz="2400" dirty="0">
                <a:latin typeface="Times New Roman" pitchFamily="18" charset="0"/>
                <a:cs typeface="Times New Roman" pitchFamily="18" charset="0"/>
              </a:rPr>
              <a:t>экологических проблем </a:t>
            </a:r>
            <a:r>
              <a:rPr lang="ru-RU" sz="2400" dirty="0" smtClean="0">
                <a:latin typeface="Times New Roman" pitchFamily="18" charset="0"/>
                <a:cs typeface="Times New Roman" pitchFamily="18" charset="0"/>
              </a:rPr>
              <a:t>современности.</a:t>
            </a:r>
            <a:endParaRPr lang="ru-RU" sz="2400" dirty="0">
              <a:latin typeface="Times New Roman" pitchFamily="18" charset="0"/>
              <a:cs typeface="Times New Roman" pitchFamily="18" charset="0"/>
            </a:endParaRPr>
          </a:p>
          <a:p>
            <a:pPr algn="just"/>
            <a:r>
              <a:rPr lang="ru-RU" sz="2400" dirty="0">
                <a:latin typeface="Times New Roman" pitchFamily="18" charset="0"/>
                <a:cs typeface="Times New Roman" pitchFamily="18" charset="0"/>
              </a:rPr>
              <a:t>3</a:t>
            </a:r>
            <a:r>
              <a:rPr lang="ru-RU" sz="2400" dirty="0" smtClean="0">
                <a:latin typeface="Times New Roman" pitchFamily="18" charset="0"/>
                <a:cs typeface="Times New Roman" pitchFamily="18" charset="0"/>
              </a:rPr>
              <a:t>. Экологические </a:t>
            </a:r>
            <a:r>
              <a:rPr lang="ru-RU" sz="2400" dirty="0">
                <a:latin typeface="Times New Roman" pitchFamily="18" charset="0"/>
                <a:cs typeface="Times New Roman" pitchFamily="18" charset="0"/>
              </a:rPr>
              <a:t>проблемы в Республике Беларусь.</a:t>
            </a:r>
          </a:p>
          <a:p>
            <a:pPr marL="0" indent="0">
              <a:buNone/>
            </a:pPr>
            <a:endParaRPr lang="ru-RU" sz="2400" dirty="0">
              <a:latin typeface="Times New Roman" pitchFamily="18" charset="0"/>
              <a:cs typeface="Times New Roman" pitchFamily="18" charset="0"/>
            </a:endParaRPr>
          </a:p>
        </p:txBody>
      </p:sp>
      <p:sp>
        <p:nvSpPr>
          <p:cNvPr id="4" name="Заголовок 1"/>
          <p:cNvSpPr>
            <a:spLocks noGrp="1"/>
          </p:cNvSpPr>
          <p:nvPr>
            <p:ph type="title"/>
          </p:nvPr>
        </p:nvSpPr>
        <p:spPr>
          <a:xfrm>
            <a:off x="3131840" y="692696"/>
            <a:ext cx="3240360" cy="638944"/>
          </a:xfrm>
          <a:solidFill>
            <a:srgbClr val="CCFF99"/>
          </a:solidFill>
          <a:ln w="28575">
            <a:solidFill>
              <a:srgbClr val="FF0000"/>
            </a:solidFill>
          </a:ln>
        </p:spPr>
        <p:txBody>
          <a:bodyPr/>
          <a:lstStyle/>
          <a:p>
            <a:pPr algn="ctr" eaLnBrk="1" hangingPunct="1"/>
            <a:r>
              <a:rPr lang="ru-RU" sz="2800" dirty="0" smtClean="0">
                <a:solidFill>
                  <a:srgbClr val="000000"/>
                </a:solidFill>
                <a:effectLst/>
                <a:latin typeface="Times New Roman" pitchFamily="18" charset="0"/>
                <a:cs typeface="Times New Roman" pitchFamily="18" charset="0"/>
              </a:rPr>
              <a:t>  План занятия:</a:t>
            </a:r>
          </a:p>
        </p:txBody>
      </p:sp>
      <p:sp>
        <p:nvSpPr>
          <p:cNvPr id="5" name="TextBox 1"/>
          <p:cNvSpPr txBox="1">
            <a:spLocks noChangeArrowheads="1"/>
          </p:cNvSpPr>
          <p:nvPr/>
        </p:nvSpPr>
        <p:spPr bwMode="auto">
          <a:xfrm>
            <a:off x="3779838" y="638175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4209479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282" y="142852"/>
            <a:ext cx="8715436" cy="6555641"/>
          </a:xfrm>
          <a:prstGeom prst="rect">
            <a:avLst/>
          </a:prstGeom>
          <a:solidFill>
            <a:srgbClr val="CCFF99"/>
          </a:solidFill>
        </p:spPr>
        <p:txBody>
          <a:bodyPr wrap="square">
            <a:spAutoFit/>
          </a:bodyPr>
          <a:lstStyle/>
          <a:p>
            <a:pPr algn="just"/>
            <a:r>
              <a:rPr lang="ru-RU" sz="2000" dirty="0" smtClean="0">
                <a:latin typeface="Times New Roman" pitchFamily="18" charset="0"/>
                <a:cs typeface="Times New Roman" pitchFamily="18" charset="0"/>
              </a:rPr>
              <a:t>Под ее влиянием в Рамочной конвенции ООН по проблеме изменения климата (РКИК) на Глобальном саммите по устойчивому развитию в Рио-де-Жанейро (1992) была сформулирована задача достижения «стабильного содержания в атмосфере газов, вызывающих парниковый эффект, на том уровне, при котором исчезает опасность антропогенного вмешательства в баланс климатической системы Земли». Эту конвенцию подписали 186 стран, она начала действовать с 1994.</a:t>
            </a:r>
          </a:p>
          <a:p>
            <a:pPr algn="just"/>
            <a:r>
              <a:rPr lang="ru-RU" sz="2000" b="1" dirty="0" smtClean="0">
                <a:latin typeface="Times New Roman" pitchFamily="18" charset="0"/>
                <a:cs typeface="Times New Roman" pitchFamily="18" charset="0"/>
              </a:rPr>
              <a:t>Считается, что возможную глобальную катастрофу можно предотвратить двумя методами снижения выбросов парниковых газов: </a:t>
            </a:r>
          </a:p>
          <a:p>
            <a:pPr algn="just"/>
            <a:r>
              <a:rPr lang="ru-RU" sz="2000" b="1" dirty="0" smtClean="0">
                <a:latin typeface="Times New Roman" pitchFamily="18" charset="0"/>
                <a:cs typeface="Times New Roman" pitchFamily="18" charset="0"/>
              </a:rPr>
              <a:t>1) изменение структуры топливного баланса стран мира путем перехода к менее «грязным» технологиям (переход от сжигания угля к сжиганию газа, использование АЭС и ГЭС, ветровой энергии и др.), </a:t>
            </a:r>
          </a:p>
          <a:p>
            <a:pPr algn="just"/>
            <a:r>
              <a:rPr lang="ru-RU" sz="2000" b="1" dirty="0" smtClean="0">
                <a:latin typeface="Times New Roman" pitchFamily="18" charset="0"/>
                <a:cs typeface="Times New Roman" pitchFamily="18" charset="0"/>
              </a:rPr>
              <a:t>2) широкое внедрение энергосберегающих технологий и очистных сооружений. </a:t>
            </a:r>
          </a:p>
          <a:p>
            <a:pPr algn="just"/>
            <a:r>
              <a:rPr lang="ru-RU" sz="2000" dirty="0" smtClean="0">
                <a:latin typeface="Times New Roman" pitchFamily="18" charset="0"/>
                <a:cs typeface="Times New Roman" pitchFamily="18" charset="0"/>
              </a:rPr>
              <a:t>Оба эти пути снижения вредных выбросов отличаются высокими издержками. </a:t>
            </a:r>
            <a:r>
              <a:rPr lang="ru-RU" sz="2000" b="1" dirty="0" smtClean="0">
                <a:latin typeface="Times New Roman" pitchFamily="18" charset="0"/>
                <a:cs typeface="Times New Roman" pitchFamily="18" charset="0"/>
              </a:rPr>
              <a:t>Главная проблема заключается в том, что рынок сам по себе не может решить эту проблему. Ведь выгоды от уменьшения загрязнений получает все общество, в то время как издержки от реорганизации производства должны нести отдельные предприниматели. </a:t>
            </a:r>
            <a:r>
              <a:rPr lang="ru-RU" sz="2000" dirty="0" smtClean="0">
                <a:latin typeface="Times New Roman" pitchFamily="18" charset="0"/>
                <a:cs typeface="Times New Roman" pitchFamily="18" charset="0"/>
              </a:rPr>
              <a:t>Поэтому в условиях «чистого» рынка предпринимателю не выгодно бороться с загрязнениями, поскольку ему это принесет лишь убытки. </a:t>
            </a:r>
            <a:endParaRPr lang="ru-RU" dirty="0"/>
          </a:p>
        </p:txBody>
      </p:sp>
      <p:sp>
        <p:nvSpPr>
          <p:cNvPr id="3" name="TextBox 2"/>
          <p:cNvSpPr txBox="1">
            <a:spLocks noChangeArrowheads="1"/>
          </p:cNvSpPr>
          <p:nvPr/>
        </p:nvSpPr>
        <p:spPr bwMode="auto">
          <a:xfrm>
            <a:off x="4065588"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282" y="142852"/>
            <a:ext cx="8715436" cy="6463308"/>
          </a:xfrm>
          <a:prstGeom prst="rect">
            <a:avLst/>
          </a:prstGeom>
          <a:solidFill>
            <a:srgbClr val="CCFF99"/>
          </a:solidFill>
        </p:spPr>
        <p:txBody>
          <a:bodyPr wrap="square">
            <a:spAutoFit/>
          </a:bodyPr>
          <a:lstStyle/>
          <a:p>
            <a:pPr algn="just"/>
            <a:r>
              <a:rPr lang="ru-RU" dirty="0" smtClean="0">
                <a:latin typeface="Times New Roman" pitchFamily="18" charset="0"/>
                <a:cs typeface="Times New Roman" pitchFamily="18" charset="0"/>
              </a:rPr>
              <a:t>Поскольку воздушное пространство едино для всей планеты, то в борьбе с атмосферными загрязнениями основную роль отводят международным соглашением в рамках Киотского протокола. Киотский протокол – международный документ, нацеленный на сокращение выбросов парниковых газов. Он был принят в японском Киото в декабре 1997 г. и стал дополнением к Рамочной конвенции ООН об изменении климата. Главная его идея – мотивировать развитые страны и страны с переходной экономикой сократить в 2008-2012 гг. на 5% по сравнению с 1990 г. вредные выбросы в атмосферу двуокиси углерода, метана и других промышленных газов. Каждой стране выделялась квота на эмиссию углекислого газа. Те страны, которые выбрасывают углекислый газ меньше запланированной квоты, может продать излишки другой стране, которая тем самым приобретала право производить углекислый газ больше исходной квоты. Таким образом, </a:t>
            </a:r>
            <a:r>
              <a:rPr lang="ru-RU" i="1" dirty="0" smtClean="0">
                <a:latin typeface="Times New Roman" pitchFamily="18" charset="0"/>
                <a:cs typeface="Times New Roman" pitchFamily="18" charset="0"/>
              </a:rPr>
              <a:t>Киотский протокол</a:t>
            </a:r>
            <a:r>
              <a:rPr lang="ru-RU" dirty="0" smtClean="0">
                <a:latin typeface="Times New Roman" pitchFamily="18" charset="0"/>
                <a:cs typeface="Times New Roman" pitchFamily="18" charset="0"/>
              </a:rPr>
              <a:t> закреплял за национальными правительствами права на определенное количество вредных выбросов и предлагал развивать рынок по торговле этими правами. Первоначально действие Киотского протокола было предусмотрено до 2012 г. Но в 2011 г. на конференции ООН по изменению климата в Дурбане (ЮАР) страны договорились продлить его действие до принятия нового соглашения.</a:t>
            </a:r>
            <a:r>
              <a:rPr lang="ru-RU" i="1" dirty="0" smtClean="0">
                <a:latin typeface="Times New Roman" pitchFamily="18" charset="0"/>
                <a:cs typeface="Times New Roman" pitchFamily="18" charset="0"/>
              </a:rPr>
              <a:t> Киотский протокол</a:t>
            </a:r>
            <a:r>
              <a:rPr lang="ru-RU" dirty="0" smtClean="0">
                <a:latin typeface="Times New Roman" pitchFamily="18" charset="0"/>
                <a:cs typeface="Times New Roman" pitchFamily="18" charset="0"/>
              </a:rPr>
              <a:t> ставит страны в неравные условия. Согласно </a:t>
            </a:r>
            <a:r>
              <a:rPr lang="ru-RU" i="1" dirty="0" smtClean="0">
                <a:latin typeface="Times New Roman" pitchFamily="18" charset="0"/>
                <a:cs typeface="Times New Roman" pitchFamily="18" charset="0"/>
              </a:rPr>
              <a:t>Киотскому протоколу</a:t>
            </a:r>
            <a:r>
              <a:rPr lang="ru-RU" dirty="0" smtClean="0">
                <a:latin typeface="Times New Roman" pitchFamily="18" charset="0"/>
                <a:cs typeface="Times New Roman" pitchFamily="18" charset="0"/>
              </a:rPr>
              <a:t>, преимущества имеют страны, развивающие экологически чистые технологии, а дополнительные расходы возлагаются прежде всего на страны, где преобладают «грязные» технологии.</a:t>
            </a:r>
          </a:p>
          <a:p>
            <a:pPr algn="just"/>
            <a:r>
              <a:rPr lang="ru-RU" dirty="0" smtClean="0">
                <a:latin typeface="Times New Roman" pitchFamily="18" charset="0"/>
                <a:cs typeface="Times New Roman" pitchFamily="18" charset="0"/>
              </a:rPr>
              <a:t> В апреле 2016 г. подписано Парижское соглашение по климату. Подписавшиеся под документом страны обязались к 2100 г. не допустить повышения средней температуры атмосферы более чем на 2 градуса. </a:t>
            </a:r>
            <a:endParaRPr lang="ru-RU" dirty="0">
              <a:latin typeface="Times New Roman" pitchFamily="18" charset="0"/>
              <a:cs typeface="Times New Roman" pitchFamily="18" charset="0"/>
            </a:endParaRPr>
          </a:p>
        </p:txBody>
      </p:sp>
      <p:sp>
        <p:nvSpPr>
          <p:cNvPr id="3" name="TextBox 2"/>
          <p:cNvSpPr txBox="1">
            <a:spLocks noChangeArrowheads="1"/>
          </p:cNvSpPr>
          <p:nvPr/>
        </p:nvSpPr>
        <p:spPr bwMode="auto">
          <a:xfrm>
            <a:off x="3714744"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a:xfrm>
            <a:off x="571473" y="285728"/>
            <a:ext cx="8248678" cy="6572272"/>
          </a:xfrm>
          <a:prstGeom prst="rect">
            <a:avLst/>
          </a:prstGeom>
          <a:solidFill>
            <a:srgbClr val="CCFF99"/>
          </a:solidFill>
        </p:spPr>
        <p:txBody>
          <a:bodyPr>
            <a:normAutofit/>
          </a:bodyPr>
          <a:lstStyle/>
          <a:p>
            <a:pPr marL="274320" indent="-274320" fontAlgn="auto">
              <a:lnSpc>
                <a:spcPct val="80000"/>
              </a:lnSpc>
              <a:spcBef>
                <a:spcPts val="580"/>
              </a:spcBef>
              <a:spcAft>
                <a:spcPts val="0"/>
              </a:spcAft>
              <a:buClr>
                <a:schemeClr val="tx1"/>
              </a:buClr>
              <a:buSzPct val="85000"/>
              <a:buFont typeface="Wingdings" pitchFamily="2" charset="2"/>
              <a:buNone/>
              <a:defRPr/>
            </a:pPr>
            <a:r>
              <a:rPr lang="ru-RU" dirty="0">
                <a:latin typeface="+mn-lt"/>
              </a:rPr>
              <a:t>                   </a:t>
            </a:r>
            <a:r>
              <a:rPr lang="ru-RU" sz="1900" b="1" dirty="0">
                <a:latin typeface="+mn-lt"/>
              </a:rPr>
              <a:t>Обязательства:</a:t>
            </a:r>
          </a:p>
          <a:p>
            <a:pPr marL="274320" indent="-274320" fontAlgn="auto">
              <a:lnSpc>
                <a:spcPct val="80000"/>
              </a:lnSpc>
              <a:spcBef>
                <a:spcPts val="580"/>
              </a:spcBef>
              <a:spcAft>
                <a:spcPts val="0"/>
              </a:spcAft>
              <a:buClr>
                <a:schemeClr val="tx1"/>
              </a:buClr>
              <a:buSzPct val="85000"/>
              <a:buFont typeface="Wingdings" pitchFamily="2" charset="2"/>
              <a:buChar char="v"/>
              <a:defRPr/>
            </a:pPr>
            <a:r>
              <a:rPr lang="ru-RU" sz="2400" b="1" dirty="0">
                <a:latin typeface="+mn-lt"/>
              </a:rPr>
              <a:t>Предоставлять сведения о количестве парниковых газов, выбрасываемых в атмосферу.</a:t>
            </a:r>
          </a:p>
          <a:p>
            <a:pPr marL="274320" indent="-274320" fontAlgn="auto">
              <a:lnSpc>
                <a:spcPct val="80000"/>
              </a:lnSpc>
              <a:spcBef>
                <a:spcPts val="580"/>
              </a:spcBef>
              <a:spcAft>
                <a:spcPts val="0"/>
              </a:spcAft>
              <a:buClr>
                <a:schemeClr val="tx1"/>
              </a:buClr>
              <a:buSzPct val="85000"/>
              <a:buFont typeface="Wingdings" pitchFamily="2" charset="2"/>
              <a:buChar char="v"/>
              <a:defRPr/>
            </a:pPr>
            <a:endParaRPr lang="ru-RU" sz="2400" b="1" dirty="0">
              <a:latin typeface="+mn-lt"/>
            </a:endParaRPr>
          </a:p>
          <a:p>
            <a:pPr marL="274320" indent="-274320" fontAlgn="auto">
              <a:lnSpc>
                <a:spcPct val="80000"/>
              </a:lnSpc>
              <a:spcBef>
                <a:spcPts val="580"/>
              </a:spcBef>
              <a:spcAft>
                <a:spcPts val="0"/>
              </a:spcAft>
              <a:buClr>
                <a:schemeClr val="tx1"/>
              </a:buClr>
              <a:buSzPct val="85000"/>
              <a:buFont typeface="Wingdings" pitchFamily="2" charset="2"/>
              <a:buChar char="v"/>
              <a:defRPr/>
            </a:pPr>
            <a:r>
              <a:rPr lang="ru-RU" sz="2400" b="1" dirty="0">
                <a:latin typeface="+mn-lt"/>
              </a:rPr>
              <a:t>Разработать национальные программы борьбы с изменением климата.</a:t>
            </a:r>
          </a:p>
          <a:p>
            <a:pPr marL="274320" indent="-274320" fontAlgn="auto">
              <a:lnSpc>
                <a:spcPct val="80000"/>
              </a:lnSpc>
              <a:spcBef>
                <a:spcPts val="580"/>
              </a:spcBef>
              <a:spcAft>
                <a:spcPts val="0"/>
              </a:spcAft>
              <a:buClr>
                <a:schemeClr val="tx1"/>
              </a:buClr>
              <a:buSzPct val="85000"/>
              <a:buFont typeface="Wingdings" pitchFamily="2" charset="2"/>
              <a:buChar char="v"/>
              <a:defRPr/>
            </a:pPr>
            <a:endParaRPr lang="ru-RU" sz="2400" b="1" dirty="0">
              <a:latin typeface="+mn-lt"/>
            </a:endParaRPr>
          </a:p>
          <a:p>
            <a:pPr marL="274320" indent="-274320" fontAlgn="auto">
              <a:lnSpc>
                <a:spcPct val="80000"/>
              </a:lnSpc>
              <a:spcBef>
                <a:spcPts val="580"/>
              </a:spcBef>
              <a:spcAft>
                <a:spcPts val="0"/>
              </a:spcAft>
              <a:buClr>
                <a:schemeClr val="tx1"/>
              </a:buClr>
              <a:buSzPct val="85000"/>
              <a:buFont typeface="Wingdings" pitchFamily="2" charset="2"/>
              <a:buChar char="v"/>
              <a:defRPr/>
            </a:pPr>
            <a:r>
              <a:rPr lang="ru-RU" sz="2400" b="1" dirty="0">
                <a:latin typeface="+mn-lt"/>
              </a:rPr>
              <a:t>Усилить научные и технические исследования и систематические наблюдения, касающиеся климата.</a:t>
            </a:r>
          </a:p>
          <a:p>
            <a:pPr marL="274320" indent="-274320" fontAlgn="auto">
              <a:lnSpc>
                <a:spcPct val="80000"/>
              </a:lnSpc>
              <a:spcBef>
                <a:spcPts val="580"/>
              </a:spcBef>
              <a:spcAft>
                <a:spcPts val="0"/>
              </a:spcAft>
              <a:buClr>
                <a:schemeClr val="tx1"/>
              </a:buClr>
              <a:buSzPct val="85000"/>
              <a:buFont typeface="Wingdings" pitchFamily="2" charset="2"/>
              <a:buChar char="v"/>
              <a:defRPr/>
            </a:pPr>
            <a:endParaRPr lang="ru-RU" sz="2400" b="1" dirty="0">
              <a:latin typeface="+mn-lt"/>
            </a:endParaRPr>
          </a:p>
          <a:p>
            <a:pPr marL="274320" indent="-274320" fontAlgn="auto">
              <a:lnSpc>
                <a:spcPct val="80000"/>
              </a:lnSpc>
              <a:spcBef>
                <a:spcPts val="580"/>
              </a:spcBef>
              <a:spcAft>
                <a:spcPts val="0"/>
              </a:spcAft>
              <a:buClr>
                <a:schemeClr val="tx1"/>
              </a:buClr>
              <a:buSzPct val="85000"/>
              <a:buFont typeface="Wingdings" pitchFamily="2" charset="2"/>
              <a:buChar char="v"/>
              <a:defRPr/>
            </a:pPr>
            <a:r>
              <a:rPr lang="ru-RU" sz="2400" b="1" dirty="0">
                <a:latin typeface="+mn-lt"/>
              </a:rPr>
              <a:t>Развивать образовательные программы и информирование общественности о глобальном изменении климата и его возможных последствиях.</a:t>
            </a:r>
          </a:p>
          <a:p>
            <a:pPr marL="274320" indent="-274320" fontAlgn="auto">
              <a:lnSpc>
                <a:spcPct val="80000"/>
              </a:lnSpc>
              <a:spcBef>
                <a:spcPts val="580"/>
              </a:spcBef>
              <a:spcAft>
                <a:spcPts val="0"/>
              </a:spcAft>
              <a:buClr>
                <a:schemeClr val="accent1"/>
              </a:buClr>
              <a:buSzPct val="85000"/>
              <a:buFont typeface="Wingdings 2"/>
              <a:buChar char=""/>
              <a:defRPr/>
            </a:pPr>
            <a:r>
              <a:rPr lang="ru-RU" sz="1500" dirty="0">
                <a:solidFill>
                  <a:srgbClr val="008000"/>
                </a:solidFill>
                <a:latin typeface="Arial Black" pitchFamily="34" charset="0"/>
              </a:rPr>
              <a:t>Утилизация свалочного газа</a:t>
            </a:r>
            <a:endParaRPr lang="ru-RU" sz="1500" dirty="0">
              <a:latin typeface="+mn-lt"/>
            </a:endParaRPr>
          </a:p>
        </p:txBody>
      </p:sp>
      <p:sp>
        <p:nvSpPr>
          <p:cNvPr id="5" name="TextBox 1"/>
          <p:cNvSpPr txBox="1">
            <a:spLocks noChangeArrowheads="1"/>
          </p:cNvSpPr>
          <p:nvPr/>
        </p:nvSpPr>
        <p:spPr bwMode="auto">
          <a:xfrm>
            <a:off x="4065588"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p:cTn id="11" dur="500" fill="hold"/>
                                        <p:tgtEl>
                                          <p:spTgt spid="7">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7">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7">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9" presetClass="entr" presetSubtype="0" accel="10000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p:cTn id="19" dur="500" fill="hold"/>
                                        <p:tgtEl>
                                          <p:spTgt spid="7">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7">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7">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9" presetClass="entr" presetSubtype="0" accel="10000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p:cTn id="27" dur="500" fill="hold"/>
                                        <p:tgtEl>
                                          <p:spTgt spid="7">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7">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7">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9" presetClass="entr" presetSubtype="0" accel="10000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p:cTn id="35" dur="500" fill="hold"/>
                                        <p:tgtEl>
                                          <p:spTgt spid="7">
                                            <p:txEl>
                                              <p:pRg st="7" end="7"/>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7">
                                            <p:txEl>
                                              <p:pRg st="7" end="7"/>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7">
                                            <p:txEl>
                                              <p:pRg st="7" end="7"/>
                                            </p:txEl>
                                          </p:spTgt>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9" presetClass="entr" presetSubtype="0" accel="100000"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p:cTn id="43" dur="500" fill="hold"/>
                                        <p:tgtEl>
                                          <p:spTgt spid="7">
                                            <p:txEl>
                                              <p:pRg st="8" end="8"/>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4" dur="500" fill="hold"/>
                                        <p:tgtEl>
                                          <p:spTgt spid="7">
                                            <p:txEl>
                                              <p:pRg st="8" end="8"/>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5" dur="500" fill="hold"/>
                                        <p:tgtEl>
                                          <p:spTgt spid="7">
                                            <p:txEl>
                                              <p:pRg st="8" end="8"/>
                                            </p:txEl>
                                          </p:spTgt>
                                        </p:tgtEl>
                                        <p:attrNameLst>
                                          <p:attrName>ppt_x</p:attrName>
                                        </p:attrNameLst>
                                      </p:cBhvr>
                                      <p:tavLst>
                                        <p:tav tm="0">
                                          <p:val>
                                            <p:strVal val="#ppt_x-.3"/>
                                          </p:val>
                                        </p:tav>
                                        <p:tav tm="50000">
                                          <p:val>
                                            <p:strVal val="#ppt_x"/>
                                          </p:val>
                                        </p:tav>
                                        <p:tav tm="100000">
                                          <p:val>
                                            <p:strVal val="#ppt_x"/>
                                          </p:val>
                                        </p:tav>
                                      </p:tavLst>
                                    </p:anim>
                                    <p:anim calcmode="lin" valueType="num">
                                      <p:cBhvr>
                                        <p:cTn id="46"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85786" y="214290"/>
            <a:ext cx="7500990" cy="369332"/>
          </a:xfrm>
          <a:prstGeom prst="rect">
            <a:avLst/>
          </a:prstGeom>
          <a:solidFill>
            <a:srgbClr val="CCFF99"/>
          </a:solidFill>
          <a:ln w="28575">
            <a:solidFill>
              <a:srgbClr val="FF0000"/>
            </a:solidFill>
          </a:ln>
        </p:spPr>
        <p:txBody>
          <a:bodyPr wrap="square">
            <a:spAutoFit/>
          </a:bodyPr>
          <a:lstStyle/>
          <a:p>
            <a:r>
              <a:rPr lang="ru-RU" b="1" i="1" dirty="0" smtClean="0">
                <a:latin typeface="Times New Roman" pitchFamily="18" charset="0"/>
                <a:cs typeface="Times New Roman" pitchFamily="18" charset="0"/>
              </a:rPr>
              <a:t>   Истощение запасов пресных вод и загрязнение вод Мирового </a:t>
            </a:r>
            <a:r>
              <a:rPr lang="ru-RU" b="1" i="1" dirty="0" err="1" smtClean="0">
                <a:latin typeface="Times New Roman" pitchFamily="18" charset="0"/>
                <a:cs typeface="Times New Roman" pitchFamily="18" charset="0"/>
              </a:rPr>
              <a:t>окена</a:t>
            </a:r>
            <a:endParaRPr lang="ru-RU" dirty="0"/>
          </a:p>
        </p:txBody>
      </p:sp>
      <p:sp>
        <p:nvSpPr>
          <p:cNvPr id="48129" name="Rectangle 1"/>
          <p:cNvSpPr>
            <a:spLocks noChangeArrowheads="1"/>
          </p:cNvSpPr>
          <p:nvPr/>
        </p:nvSpPr>
        <p:spPr bwMode="auto">
          <a:xfrm>
            <a:off x="357158" y="785794"/>
            <a:ext cx="8643998" cy="5324535"/>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За период с 1900 г. по 1995 г. потребление пресной воды в мире увеличилось в шесть раз, что более чем в два раза превышает темпы прироста населения. Уже сейчас почти одна треть мирового населения проживает в странах, где потребляемый объем воды на 10 % превышает общий объем имеющихся запасов. Если нынешние тенденции сохранятся, то к 2025 г. в условиях дефицита будут проживать каждые два из трех жите­лей Земли.</a:t>
            </a: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Основным источником обеспечения человечества пресной водой являются в целом активно возобновляемые поверхностные воды, которые составляют около 39 000 км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год. Еще в 70-е годы эти огромные ежегодно возобновляемые ресурсы пресной воды обеспечивали на одного жителя земного шара в среднем около 11 тыс. 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80-е годы обеспеченность водными ресур­сами на душу населения снизилась до 8,7 тыс. 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/год, а к концу </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XX</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ст. — до 6,5 тыс. 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/год. С учетом прогноза роста численности населения Земли к 2050 г. (до 9 млрд. чел.) обеспеченность водой упадет еще до 4,3 тыс. 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/год. Человечество настораживает довольно резкое (почти в 2 раза) падение обеспеченности пресной водой в конце </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XX</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ст.</a:t>
            </a:r>
            <a:r>
              <a:rPr kumimoji="0" lang="ru-RU"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4" name="TextBox 1"/>
          <p:cNvSpPr txBox="1">
            <a:spLocks noChangeArrowheads="1"/>
          </p:cNvSpPr>
          <p:nvPr/>
        </p:nvSpPr>
        <p:spPr bwMode="auto">
          <a:xfrm>
            <a:off x="3786182"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1"/>
          <p:cNvGraphicFramePr>
            <a:graphicFrameLocks noChangeAspect="1"/>
          </p:cNvGraphicFramePr>
          <p:nvPr/>
        </p:nvGraphicFramePr>
        <p:xfrm>
          <a:off x="357158" y="0"/>
          <a:ext cx="8226740" cy="6286520"/>
        </p:xfrm>
        <a:graphic>
          <a:graphicData uri="http://schemas.openxmlformats.org/presentationml/2006/ole">
            <mc:AlternateContent xmlns:mc="http://schemas.openxmlformats.org/markup-compatibility/2006">
              <mc:Choice xmlns:v="urn:schemas-microsoft-com:vml" Requires="v">
                <p:oleObj spid="_x0000_s49159" name="Слайд" r:id="rId4" imgW="2374377" imgH="1781704" progId="PowerPoint.Slide.12">
                  <p:embed/>
                </p:oleObj>
              </mc:Choice>
              <mc:Fallback>
                <p:oleObj name="Слайд" r:id="rId4" imgW="2374377" imgH="1781704" progId="PowerPoint.Slide.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58" y="0"/>
                        <a:ext cx="8226740" cy="6286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1"/>
          <p:cNvSpPr txBox="1">
            <a:spLocks noChangeArrowheads="1"/>
          </p:cNvSpPr>
          <p:nvPr/>
        </p:nvSpPr>
        <p:spPr bwMode="auto">
          <a:xfrm>
            <a:off x="3786182"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357158" y="285728"/>
            <a:ext cx="8501122" cy="5940088"/>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Мировой океан, </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крупнейшая экологическая система планеты Земля, представляет собой акватории четырех океанов — Атлантического, Индийского, Тихого, Северного Ледовитого — со всеми взаимосвязанными прилежащими морями. Морская вода занимает 95 % объема всей гидросферы. Будучи важным звеном в круговороте воды, она обеспечивает питание ледников, рек и озер, а тем самым — жизнь растений и животных. Мировой оке­ан играет огромную роль в создании необходимых условий жизни на нашей планете, его фитопланктон обеспечивает 50—70 % общего объема кислорода, потребляемого живыми существами.</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Радикальные перемены в использовании ресурсов Мирового океана принесла научно</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техническая революция. Она необычайно расширила глубину и диапазон научных исследований открыла путь к всеобъемлющему изучению океана, определи и обеспечила новые направления развития технологии морского хозяйства. Вместе с тем с НТР связаны и многие негативные процессы, и среди них — загрязнение вод Мирового океана. Катастрофически увеличивается загрязнение океана нефтью, химическими веществами, органическими остатками, захоронениями радиоактивных производств и др. По отдельным оценкам, Мировой океан поглощает главную часть загрязняющих веществ.</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TextBox 1"/>
          <p:cNvSpPr txBox="1">
            <a:spLocks noChangeArrowheads="1"/>
          </p:cNvSpPr>
          <p:nvPr/>
        </p:nvSpPr>
        <p:spPr bwMode="auto">
          <a:xfrm>
            <a:off x="3786182"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3786182"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5" name="Прямоугольник 4"/>
          <p:cNvSpPr/>
          <p:nvPr/>
        </p:nvSpPr>
        <p:spPr>
          <a:xfrm>
            <a:off x="214282" y="142852"/>
            <a:ext cx="8715436" cy="6143668"/>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0354" name="Picture 2" descr="Загрязнения вод мирового океана - Картинка 2200/24"/>
          <p:cNvPicPr>
            <a:picLocks noChangeAspect="1" noChangeArrowheads="1"/>
          </p:cNvPicPr>
          <p:nvPr/>
        </p:nvPicPr>
        <p:blipFill>
          <a:blip r:embed="rId2"/>
          <a:srcRect/>
          <a:stretch>
            <a:fillRect/>
          </a:stretch>
        </p:blipFill>
        <p:spPr bwMode="auto">
          <a:xfrm>
            <a:off x="357158" y="285728"/>
            <a:ext cx="4653024" cy="3500462"/>
          </a:xfrm>
          <a:prstGeom prst="rect">
            <a:avLst/>
          </a:prstGeom>
          <a:solidFill>
            <a:srgbClr val="CCFF99"/>
          </a:solidFill>
          <a:ln w="28575">
            <a:solidFill>
              <a:schemeClr val="accent1"/>
            </a:solidFill>
          </a:ln>
        </p:spPr>
      </p:pic>
      <p:pic>
        <p:nvPicPr>
          <p:cNvPr id="100356" name="Picture 4" descr="Химическое загрязнение Мирового океана - Картинка 1017/25"/>
          <p:cNvPicPr>
            <a:picLocks noChangeAspect="1" noChangeArrowheads="1"/>
          </p:cNvPicPr>
          <p:nvPr/>
        </p:nvPicPr>
        <p:blipFill>
          <a:blip r:embed="rId3"/>
          <a:srcRect/>
          <a:stretch>
            <a:fillRect/>
          </a:stretch>
        </p:blipFill>
        <p:spPr bwMode="auto">
          <a:xfrm>
            <a:off x="4214810" y="2714620"/>
            <a:ext cx="4563532" cy="3422649"/>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За морем, за океаном"/>
          <p:cNvPicPr>
            <a:picLocks noChangeAspect="1" noChangeArrowheads="1"/>
          </p:cNvPicPr>
          <p:nvPr/>
        </p:nvPicPr>
        <p:blipFill>
          <a:blip r:embed="rId2"/>
          <a:srcRect/>
          <a:stretch>
            <a:fillRect/>
          </a:stretch>
        </p:blipFill>
        <p:spPr bwMode="auto">
          <a:xfrm>
            <a:off x="178564" y="285728"/>
            <a:ext cx="3536181" cy="2357454"/>
          </a:xfrm>
          <a:prstGeom prst="rect">
            <a:avLst/>
          </a:prstGeom>
          <a:noFill/>
        </p:spPr>
      </p:pic>
      <p:pic>
        <p:nvPicPr>
          <p:cNvPr id="101380" name="Picture 4" descr="19-летний студент изобрел конструкцию, способную очистить океан от пластикового мусора :: NewRbk.ru"/>
          <p:cNvPicPr>
            <a:picLocks noChangeAspect="1" noChangeArrowheads="1"/>
          </p:cNvPicPr>
          <p:nvPr/>
        </p:nvPicPr>
        <p:blipFill>
          <a:blip r:embed="rId3"/>
          <a:srcRect/>
          <a:stretch>
            <a:fillRect/>
          </a:stretch>
        </p:blipFill>
        <p:spPr bwMode="auto">
          <a:xfrm>
            <a:off x="5572132" y="428604"/>
            <a:ext cx="3133710" cy="2089140"/>
          </a:xfrm>
          <a:prstGeom prst="rect">
            <a:avLst/>
          </a:prstGeom>
          <a:noFill/>
        </p:spPr>
      </p:pic>
      <p:pic>
        <p:nvPicPr>
          <p:cNvPr id="101382" name="Picture 6" descr="Влияние человека на мировой океан"/>
          <p:cNvPicPr>
            <a:picLocks noChangeAspect="1" noChangeArrowheads="1"/>
          </p:cNvPicPr>
          <p:nvPr/>
        </p:nvPicPr>
        <p:blipFill>
          <a:blip r:embed="rId4"/>
          <a:srcRect/>
          <a:stretch>
            <a:fillRect/>
          </a:stretch>
        </p:blipFill>
        <p:spPr bwMode="auto">
          <a:xfrm>
            <a:off x="214282" y="3643314"/>
            <a:ext cx="3786214" cy="2223300"/>
          </a:xfrm>
          <a:prstGeom prst="rect">
            <a:avLst/>
          </a:prstGeom>
          <a:noFill/>
        </p:spPr>
      </p:pic>
      <p:pic>
        <p:nvPicPr>
          <p:cNvPr id="101384" name="Picture 8" descr="Таиланд Хороший отдыХ"/>
          <p:cNvPicPr>
            <a:picLocks noChangeAspect="1" noChangeArrowheads="1"/>
          </p:cNvPicPr>
          <p:nvPr/>
        </p:nvPicPr>
        <p:blipFill>
          <a:blip r:embed="rId5"/>
          <a:srcRect/>
          <a:stretch>
            <a:fillRect/>
          </a:stretch>
        </p:blipFill>
        <p:spPr bwMode="auto">
          <a:xfrm>
            <a:off x="5357818" y="3500438"/>
            <a:ext cx="3048021" cy="2286016"/>
          </a:xfrm>
          <a:prstGeom prst="rect">
            <a:avLst/>
          </a:prstGeom>
          <a:noFill/>
        </p:spPr>
      </p:pic>
      <p:pic>
        <p:nvPicPr>
          <p:cNvPr id="101386" name="Picture 10" descr="Рыбий жир: правда и мифы."/>
          <p:cNvPicPr>
            <a:picLocks noChangeAspect="1" noChangeArrowheads="1"/>
          </p:cNvPicPr>
          <p:nvPr/>
        </p:nvPicPr>
        <p:blipFill>
          <a:blip r:embed="rId6" cstate="print"/>
          <a:srcRect/>
          <a:stretch>
            <a:fillRect/>
          </a:stretch>
        </p:blipFill>
        <p:spPr bwMode="auto">
          <a:xfrm>
            <a:off x="3286116" y="2428868"/>
            <a:ext cx="2444425" cy="1857388"/>
          </a:xfrm>
          <a:prstGeom prst="rect">
            <a:avLst/>
          </a:prstGeom>
          <a:noFill/>
        </p:spPr>
      </p:pic>
      <p:cxnSp>
        <p:nvCxnSpPr>
          <p:cNvPr id="15" name="Прямая со стрелкой 14"/>
          <p:cNvCxnSpPr/>
          <p:nvPr/>
        </p:nvCxnSpPr>
        <p:spPr>
          <a:xfrm flipV="1">
            <a:off x="2428860" y="3143248"/>
            <a:ext cx="714380"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rot="10800000">
            <a:off x="5929322" y="3000372"/>
            <a:ext cx="642942" cy="3571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rot="5400000">
            <a:off x="4714876" y="1571612"/>
            <a:ext cx="1071570"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rot="16200000" flipH="1">
            <a:off x="3393273" y="1464455"/>
            <a:ext cx="1214446" cy="4286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3714744"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357158" y="214290"/>
            <a:ext cx="8286808" cy="6232475"/>
          </a:xfrm>
          <a:prstGeom prst="rect">
            <a:avLst/>
          </a:prstGeom>
          <a:solidFill>
            <a:srgbClr val="CCFF99"/>
          </a:solidFill>
          <a:ln w="2857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Международное сообщество активно ведет поиск путей эффективной охраны морской среды; в настоящее время существует более 100 конвенций, соглашений, договоров и других правовых актов. Международные соглашения регулируют различные аспекты, обусловливающие предотвращение загрязнения Мирового океана, среди них:</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запрещение или ограничение определенными условиями сбросов загрязняющих веществ, образующихся в процессе нормальной эксплуатации (1954);</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предотвращение  преднамеренного  загрязнения  морской среды эксплуатационными отходами с судов, а также частично от стационарных и плавучих платформ (1973);</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запрещение или ограничение захоронения отходов и других материалов (1972);</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предотвращение загрязнения или уменьшение его последствий в результате аварий и катастроф (1969, 1978).</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 формировании нового международно-правового режима Мирового океана ведущее место занимает Конвенция ООН по морскому праву (1982), включающая комплекс проблем охраны и использования Мирового океана в условиях современной научно-технической революции. Конвенция провозгласила международный район морского дна и его ресурсы общим наследием человечества.</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TextBox 1"/>
          <p:cNvSpPr txBox="1">
            <a:spLocks noChangeArrowheads="1"/>
          </p:cNvSpPr>
          <p:nvPr/>
        </p:nvSpPr>
        <p:spPr bwMode="auto">
          <a:xfrm>
            <a:off x="3571868"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71472" y="357166"/>
            <a:ext cx="8286808" cy="400110"/>
          </a:xfrm>
          <a:prstGeom prst="rect">
            <a:avLst/>
          </a:prstGeom>
          <a:solidFill>
            <a:srgbClr val="CCFF99"/>
          </a:solidFill>
          <a:ln w="28575">
            <a:solidFill>
              <a:srgbClr val="FF0000"/>
            </a:solidFill>
          </a:ln>
        </p:spPr>
        <p:txBody>
          <a:bodyPr wrap="square">
            <a:spAutoFit/>
          </a:bodyPr>
          <a:lstStyle/>
          <a:p>
            <a:r>
              <a:rPr lang="ru-RU" sz="2000" b="1" i="1" dirty="0" err="1" smtClean="0">
                <a:latin typeface="Times New Roman" pitchFamily="18" charset="0"/>
                <a:cs typeface="Times New Roman" pitchFamily="18" charset="0"/>
              </a:rPr>
              <a:t>Оскуднение</a:t>
            </a:r>
            <a:r>
              <a:rPr lang="ru-RU" sz="2000" b="1" i="1" dirty="0" smtClean="0">
                <a:latin typeface="Times New Roman" pitchFamily="18" charset="0"/>
                <a:cs typeface="Times New Roman" pitchFamily="18" charset="0"/>
              </a:rPr>
              <a:t> биологического разнообразия. Сокращение площади лесов</a:t>
            </a:r>
            <a:endParaRPr lang="ru-RU" dirty="0"/>
          </a:p>
        </p:txBody>
      </p:sp>
      <p:sp>
        <p:nvSpPr>
          <p:cNvPr id="6" name="Прямоугольник 5"/>
          <p:cNvSpPr/>
          <p:nvPr/>
        </p:nvSpPr>
        <p:spPr>
          <a:xfrm>
            <a:off x="214282" y="928670"/>
            <a:ext cx="8643998" cy="5572164"/>
          </a:xfrm>
          <a:prstGeom prst="rect">
            <a:avLst/>
          </a:prstGeom>
          <a:solidFill>
            <a:srgbClr val="CCFF9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401" name="Rectangle 1"/>
          <p:cNvSpPr>
            <a:spLocks noChangeArrowheads="1"/>
          </p:cNvSpPr>
          <p:nvPr/>
        </p:nvSpPr>
        <p:spPr bwMode="auto">
          <a:xfrm>
            <a:off x="214282" y="857232"/>
            <a:ext cx="8501122"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Основным гарантом поддержания стабильных условий существования жизни на Земле является сохранение максимального биологического разнообразия, то есть всех возможных форм живых организмов всех сред обитания, включая наземные, морские и иные водные экосистемы и экологические комплексы, частью которых они являются. Это понятие включает как внутривидовое разнообразие, так и межвидовое, а также разнообразие экосистем. Огромное разнообразие организмов на нашей планете — это необходимое условие поддержания нормального состояния и функционирования биосферы в целом. Видовая </a:t>
            </a:r>
            <a:r>
              <a:rPr kumimoji="0" lang="ru-RU" sz="20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разнокачественность</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групп растений и животных, численность отдельных видов, биомасса определяют их роль в биотическом круговороте веществ и переносе энергии.</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Прямоугольник 3"/>
          <p:cNvSpPr/>
          <p:nvPr/>
        </p:nvSpPr>
        <p:spPr>
          <a:xfrm>
            <a:off x="285720" y="4357694"/>
            <a:ext cx="8358246" cy="1323439"/>
          </a:xfrm>
          <a:prstGeom prst="rect">
            <a:avLst/>
          </a:prstGeom>
        </p:spPr>
        <p:txBody>
          <a:bodyPr wrap="square">
            <a:spAutoFit/>
          </a:bodyPr>
          <a:lstStyle/>
          <a:p>
            <a:pPr algn="just"/>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Ученые полагают, что такое оскудение началось еще во время неолитической революции,</a:t>
            </a:r>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т.е за несколько тысячелетий до нашей эры. Затем оно продолжалось в периоды древнего мира, средних веков, нового и в особенности новейшего времени.</a:t>
            </a:r>
            <a:endParaRPr lang="ru-RU" sz="2000" dirty="0">
              <a:latin typeface="Times New Roman" pitchFamily="18" charset="0"/>
              <a:cs typeface="Times New Roman" pitchFamily="18" charset="0"/>
            </a:endParaRPr>
          </a:p>
        </p:txBody>
      </p:sp>
      <p:sp>
        <p:nvSpPr>
          <p:cNvPr id="7" name="TextBox 1"/>
          <p:cNvSpPr txBox="1">
            <a:spLocks noChangeArrowheads="1"/>
          </p:cNvSpPr>
          <p:nvPr/>
        </p:nvSpPr>
        <p:spPr bwMode="auto">
          <a:xfrm>
            <a:off x="3786182" y="6072206"/>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424936" cy="854968"/>
          </a:xfrm>
          <a:solidFill>
            <a:srgbClr val="CCFF99"/>
          </a:solidFill>
          <a:ln w="19050">
            <a:solidFill>
              <a:srgbClr val="FF0000"/>
            </a:solidFill>
          </a:ln>
        </p:spPr>
        <p:txBody>
          <a:bodyPr/>
          <a:lstStyle/>
          <a:p>
            <a:r>
              <a:rPr lang="ru-RU" dirty="0" smtClean="0">
                <a:solidFill>
                  <a:schemeClr val="tx1"/>
                </a:solidFill>
                <a:latin typeface="Times New Roman" panose="02020603050405020304" pitchFamily="18" charset="0"/>
                <a:cs typeface="Times New Roman" panose="02020603050405020304" pitchFamily="18" charset="0"/>
              </a:rPr>
              <a:t>Природные </a:t>
            </a:r>
            <a:r>
              <a:rPr lang="ru-RU" dirty="0">
                <a:solidFill>
                  <a:schemeClr val="tx1"/>
                </a:solidFill>
                <a:latin typeface="Times New Roman" panose="02020603050405020304" pitchFamily="18" charset="0"/>
                <a:cs typeface="Times New Roman" panose="02020603050405020304" pitchFamily="18" charset="0"/>
              </a:rPr>
              <a:t>особенности </a:t>
            </a:r>
            <a:r>
              <a:rPr lang="ru-RU" dirty="0" err="1" smtClean="0">
                <a:solidFill>
                  <a:schemeClr val="tx1"/>
                </a:solidFill>
                <a:latin typeface="Times New Roman" panose="02020603050405020304" pitchFamily="18" charset="0"/>
                <a:cs typeface="Times New Roman" panose="02020603050405020304" pitchFamily="18" charset="0"/>
              </a:rPr>
              <a:t>ноксосферы</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611560" y="1073877"/>
            <a:ext cx="7704856" cy="3108543"/>
          </a:xfrm>
          <a:prstGeom prst="rect">
            <a:avLst/>
          </a:prstGeom>
        </p:spPr>
        <p:txBody>
          <a:bodyPr wrap="square">
            <a:spAutoFit/>
          </a:bodyPr>
          <a:lstStyle/>
          <a:p>
            <a:pPr algn="just"/>
            <a:r>
              <a:rPr lang="ru-RU" sz="2800" dirty="0">
                <a:latin typeface="Times New Roman" panose="02020603050405020304" pitchFamily="18" charset="0"/>
                <a:cs typeface="Times New Roman" panose="02020603050405020304" pitchFamily="18" charset="0"/>
              </a:rPr>
              <a:t>Экология  (от греч. «</a:t>
            </a:r>
            <a:r>
              <a:rPr lang="ru-RU" sz="2800" dirty="0" err="1">
                <a:latin typeface="Times New Roman" panose="02020603050405020304" pitchFamily="18" charset="0"/>
                <a:cs typeface="Times New Roman" panose="02020603050405020304" pitchFamily="18" charset="0"/>
              </a:rPr>
              <a:t>Oikos</a:t>
            </a:r>
            <a:r>
              <a:rPr lang="ru-RU" sz="2800" dirty="0">
                <a:latin typeface="Times New Roman" panose="02020603050405020304" pitchFamily="18" charset="0"/>
                <a:cs typeface="Times New Roman" panose="02020603050405020304" pitchFamily="18" charset="0"/>
              </a:rPr>
              <a:t>» - дом, жилище, «</a:t>
            </a:r>
            <a:r>
              <a:rPr lang="ru-RU" sz="2800" dirty="0" err="1">
                <a:latin typeface="Times New Roman" panose="02020603050405020304" pitchFamily="18" charset="0"/>
                <a:cs typeface="Times New Roman" panose="02020603050405020304" pitchFamily="18" charset="0"/>
              </a:rPr>
              <a:t>logos</a:t>
            </a:r>
            <a:r>
              <a:rPr lang="ru-RU" sz="2800" dirty="0">
                <a:latin typeface="Times New Roman" panose="02020603050405020304" pitchFamily="18" charset="0"/>
                <a:cs typeface="Times New Roman" panose="02020603050405020304" pitchFamily="18" charset="0"/>
              </a:rPr>
              <a:t>» - учение)  – наука, изучающая условия существования живых организмов между собой и взаимосвязи  между ними и окружающей средой. (Это наука, изучающая отношения общества и природы,  и результат их взаимодействия</a:t>
            </a:r>
            <a:r>
              <a:rPr lang="ru-RU" sz="2800" dirty="0" smtClean="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
        <p:nvSpPr>
          <p:cNvPr id="5" name="TextBox 1"/>
          <p:cNvSpPr txBox="1">
            <a:spLocks noChangeArrowheads="1"/>
          </p:cNvSpPr>
          <p:nvPr/>
        </p:nvSpPr>
        <p:spPr bwMode="auto">
          <a:xfrm>
            <a:off x="3779838" y="638175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6" name="Заголовок 1"/>
          <p:cNvSpPr txBox="1">
            <a:spLocks/>
          </p:cNvSpPr>
          <p:nvPr/>
        </p:nvSpPr>
        <p:spPr bwMode="auto">
          <a:xfrm>
            <a:off x="361306" y="4365104"/>
            <a:ext cx="8496944" cy="405270"/>
          </a:xfrm>
          <a:prstGeom prst="rect">
            <a:avLst/>
          </a:prstGeom>
          <a:solidFill>
            <a:srgbClr val="CCFF99"/>
          </a:solidFill>
          <a:ln w="28575">
            <a:solidFill>
              <a:schemeClr val="accent1"/>
            </a:solidFill>
            <a:miter lim="800000"/>
            <a:headEnd/>
            <a:tailEnd/>
          </a:ln>
        </p:spPr>
        <p:txBody>
          <a:bodyPr vert="horz" wrap="square" lIns="91440" tIns="45720" rIns="91440" bIns="91440" numCol="1" anchor="b"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pPr algn="ctr"/>
            <a:r>
              <a:rPr lang="ru-RU" sz="2400" dirty="0" smtClean="0">
                <a:solidFill>
                  <a:schemeClr val="tx1"/>
                </a:solidFill>
                <a:latin typeface="Times New Roman" pitchFamily="18" charset="0"/>
                <a:cs typeface="Times New Roman" pitchFamily="18" charset="0"/>
              </a:rPr>
              <a:t>Взаимодействие человека с природой средой</a:t>
            </a:r>
            <a:endParaRPr lang="ru-RU" sz="2400" dirty="0">
              <a:solidFill>
                <a:schemeClr val="tx1"/>
              </a:solidFill>
              <a:latin typeface="Times New Roman" pitchFamily="18" charset="0"/>
              <a:cs typeface="Times New Roman" pitchFamily="18" charset="0"/>
            </a:endParaRPr>
          </a:p>
        </p:txBody>
      </p:sp>
      <p:cxnSp>
        <p:nvCxnSpPr>
          <p:cNvPr id="7" name="Прямая со стрелкой 6"/>
          <p:cNvCxnSpPr/>
          <p:nvPr/>
        </p:nvCxnSpPr>
        <p:spPr>
          <a:xfrm flipH="1">
            <a:off x="2267744" y="4864896"/>
            <a:ext cx="576064"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Заголовок 1"/>
          <p:cNvSpPr txBox="1">
            <a:spLocks/>
          </p:cNvSpPr>
          <p:nvPr/>
        </p:nvSpPr>
        <p:spPr bwMode="auto">
          <a:xfrm>
            <a:off x="384805" y="5692148"/>
            <a:ext cx="3672408" cy="504478"/>
          </a:xfrm>
          <a:prstGeom prst="rect">
            <a:avLst/>
          </a:prstGeom>
          <a:solidFill>
            <a:srgbClr val="CCFF99"/>
          </a:solidFill>
          <a:ln w="28575">
            <a:solidFill>
              <a:srgbClr val="FF0000"/>
            </a:solidFill>
            <a:miter lim="800000"/>
            <a:headEnd/>
            <a:tailEnd/>
          </a:ln>
        </p:spPr>
        <p:txBody>
          <a:bodyPr vert="horz" wrap="square" lIns="91440" tIns="45720" rIns="91440" bIns="91440" numCol="1" anchor="b"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pPr algn="ctr"/>
            <a:r>
              <a:rPr lang="ru-RU" sz="2800" dirty="0" smtClean="0">
                <a:solidFill>
                  <a:srgbClr val="000000"/>
                </a:solidFill>
                <a:latin typeface="Times New Roman" pitchFamily="18" charset="0"/>
                <a:cs typeface="Times New Roman" pitchFamily="18" charset="0"/>
              </a:rPr>
              <a:t>  </a:t>
            </a:r>
            <a:r>
              <a:rPr lang="ru-RU" sz="2400" dirty="0" smtClean="0">
                <a:solidFill>
                  <a:srgbClr val="000000"/>
                </a:solidFill>
                <a:latin typeface="Times New Roman" pitchFamily="18" charset="0"/>
                <a:cs typeface="Times New Roman" pitchFamily="18" charset="0"/>
              </a:rPr>
              <a:t>изменение параметров</a:t>
            </a:r>
          </a:p>
        </p:txBody>
      </p:sp>
      <p:sp>
        <p:nvSpPr>
          <p:cNvPr id="13" name="Заголовок 1"/>
          <p:cNvSpPr txBox="1">
            <a:spLocks/>
          </p:cNvSpPr>
          <p:nvPr/>
        </p:nvSpPr>
        <p:spPr bwMode="auto">
          <a:xfrm>
            <a:off x="4916422" y="5721421"/>
            <a:ext cx="3636404" cy="445931"/>
          </a:xfrm>
          <a:prstGeom prst="rect">
            <a:avLst/>
          </a:prstGeom>
          <a:solidFill>
            <a:srgbClr val="CCFF99"/>
          </a:solidFill>
          <a:ln w="28575">
            <a:solidFill>
              <a:srgbClr val="FF0000"/>
            </a:solidFill>
            <a:miter lim="800000"/>
            <a:headEnd/>
            <a:tailEnd/>
          </a:ln>
        </p:spPr>
        <p:txBody>
          <a:bodyPr vert="horz" wrap="square" lIns="91440" tIns="45720" rIns="91440" bIns="91440" numCol="1" anchor="b"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pPr algn="ctr"/>
            <a:r>
              <a:rPr lang="ru-RU" sz="2800" dirty="0" smtClean="0">
                <a:solidFill>
                  <a:srgbClr val="000000"/>
                </a:solidFill>
                <a:latin typeface="Times New Roman" pitchFamily="18" charset="0"/>
                <a:cs typeface="Times New Roman" pitchFamily="18" charset="0"/>
              </a:rPr>
              <a:t>  реакция среды</a:t>
            </a:r>
          </a:p>
        </p:txBody>
      </p:sp>
      <p:cxnSp>
        <p:nvCxnSpPr>
          <p:cNvPr id="15" name="Прямая со стрелкой 14"/>
          <p:cNvCxnSpPr/>
          <p:nvPr/>
        </p:nvCxnSpPr>
        <p:spPr>
          <a:xfrm flipH="1" flipV="1">
            <a:off x="6084168" y="4864896"/>
            <a:ext cx="576064"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4283968" y="602128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57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42844" y="285728"/>
            <a:ext cx="8786874" cy="6429420"/>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3433" name="Rectangle 9"/>
          <p:cNvSpPr>
            <a:spLocks noChangeArrowheads="1"/>
          </p:cNvSpPr>
          <p:nvPr/>
        </p:nvSpPr>
        <p:spPr bwMode="auto">
          <a:xfrm>
            <a:off x="142844" y="357166"/>
            <a:ext cx="8643966"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654B3B"/>
                </a:solidFill>
                <a:effectLst/>
                <a:latin typeface="Times New Roman" pitchFamily="18" charset="0"/>
                <a:ea typeface="Times New Roman" pitchFamily="18" charset="0"/>
                <a:cs typeface="Times New Roman" pitchFamily="18" charset="0"/>
              </a:rPr>
              <a:t> </a:t>
            </a:r>
            <a:r>
              <a:rPr kumimoji="0" lang="ru-RU" sz="2000" i="0" u="none" strike="noStrike" cap="none" normalizeH="0" baseline="0" dirty="0" smtClean="0">
                <a:ln>
                  <a:noFill/>
                </a:ln>
                <a:effectLst/>
                <a:latin typeface="Times New Roman" pitchFamily="18" charset="0"/>
                <a:ea typeface="Times New Roman" pitchFamily="18" charset="0"/>
                <a:cs typeface="Times New Roman" pitchFamily="18" charset="0"/>
              </a:rPr>
              <a:t>Американский эколог Т. Миллер приводит приблизительную оценку, в соответствии с которой за период между 8000 г. до н. э. и 1975 г. средняя скорость исчезновения видов выросла в 1000 раз! В начале 1990-х гг. были опубликованы более достоверные данные ООН о масштабах потери генофонда в XVII—ХХ вв. и угрозе </a:t>
            </a:r>
            <a:r>
              <a:rPr kumimoji="0" lang="ru-RU" sz="2000" i="0" u="none" strike="noStrike" cap="none" normalizeH="0" baseline="0" dirty="0" err="1" smtClean="0">
                <a:ln>
                  <a:noFill/>
                </a:ln>
                <a:effectLst/>
                <a:latin typeface="Times New Roman" pitchFamily="18" charset="0"/>
                <a:ea typeface="Times New Roman" pitchFamily="18" charset="0"/>
                <a:cs typeface="Times New Roman" pitchFamily="18" charset="0"/>
              </a:rPr>
              <a:t>биоразнообразию</a:t>
            </a:r>
            <a:r>
              <a:rPr kumimoji="0" lang="ru-RU" sz="2000" i="0" u="none" strike="noStrike" cap="none" normalizeH="0" baseline="0" dirty="0" smtClean="0">
                <a:ln>
                  <a:noFill/>
                </a:ln>
                <a:effectLst/>
                <a:latin typeface="Times New Roman" pitchFamily="18" charset="0"/>
                <a:ea typeface="Times New Roman" pitchFamily="18" charset="0"/>
                <a:cs typeface="Times New Roman" pitchFamily="18" charset="0"/>
              </a:rPr>
              <a:t> в наши дни. </a:t>
            </a:r>
            <a:endParaRPr kumimoji="0" lang="ru-RU" sz="2000" i="0" u="none" strike="noStrike" cap="none" normalizeH="0" baseline="0" dirty="0" smtClean="0">
              <a:ln>
                <a:noFill/>
              </a:ln>
              <a:effectLst/>
              <a:latin typeface="Times New Roman" pitchFamily="18" charset="0"/>
              <a:cs typeface="Times New Roman" pitchFamily="18" charset="0"/>
            </a:endParaRPr>
          </a:p>
        </p:txBody>
      </p:sp>
      <p:pic>
        <p:nvPicPr>
          <p:cNvPr id="103434" name="Picture 10" descr="Рис. 35. Количество уничтоженных и находящихся под угрозой уничтожения видов (по «Рио-92»)"/>
          <p:cNvPicPr>
            <a:picLocks noChangeAspect="1" noChangeArrowheads="1"/>
          </p:cNvPicPr>
          <p:nvPr/>
        </p:nvPicPr>
        <p:blipFill>
          <a:blip r:embed="rId2"/>
          <a:srcRect/>
          <a:stretch>
            <a:fillRect/>
          </a:stretch>
        </p:blipFill>
        <p:spPr bwMode="auto">
          <a:xfrm>
            <a:off x="1214414" y="1928802"/>
            <a:ext cx="6067791" cy="2073500"/>
          </a:xfrm>
          <a:prstGeom prst="rect">
            <a:avLst/>
          </a:prstGeom>
          <a:noFill/>
          <a:ln w="9525">
            <a:noFill/>
            <a:miter lim="800000"/>
            <a:headEnd/>
            <a:tailEnd/>
          </a:ln>
        </p:spPr>
      </p:pic>
      <p:sp>
        <p:nvSpPr>
          <p:cNvPr id="103436" name="Rectangle 12"/>
          <p:cNvSpPr>
            <a:spLocks noChangeArrowheads="1"/>
          </p:cNvSpPr>
          <p:nvPr/>
        </p:nvSpPr>
        <p:spPr bwMode="auto">
          <a:xfrm>
            <a:off x="928662" y="4071942"/>
            <a:ext cx="692942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95263"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effectLst/>
                <a:latin typeface="Times New Roman" pitchFamily="18" charset="0"/>
                <a:ea typeface="Times New Roman" pitchFamily="18" charset="0"/>
                <a:cs typeface="Times New Roman" pitchFamily="18" charset="0"/>
              </a:rPr>
              <a:t>УТРАТЫ ВИДОВОГО РАЗНООБРАЗИЯ НА ЗЕМЛЕ ПОСЛЕ 1600 г. </a:t>
            </a:r>
            <a:endParaRPr kumimoji="0" lang="ru-RU" sz="1600" b="0" i="0" u="none" strike="noStrike" cap="none" normalizeH="0" baseline="0" dirty="0" smtClean="0">
              <a:ln>
                <a:noFill/>
              </a:ln>
              <a:effectLst/>
              <a:latin typeface="Times New Roman" pitchFamily="18" charset="0"/>
              <a:cs typeface="Times New Roman" pitchFamily="18" charset="0"/>
            </a:endParaRPr>
          </a:p>
          <a:p>
            <a:pPr marL="0" marR="0" lvl="0" indent="195263" algn="l" defTabSz="914400" rtl="0" eaLnBrk="0" fontAlgn="base" latinLnBrk="0" hangingPunct="0">
              <a:lnSpc>
                <a:spcPct val="100000"/>
              </a:lnSpc>
              <a:spcBef>
                <a:spcPct val="0"/>
              </a:spcBef>
              <a:spcAft>
                <a:spcPct val="0"/>
              </a:spcAft>
              <a:buClrTx/>
              <a:buSzTx/>
              <a:buFontTx/>
              <a:buNone/>
              <a:tabLst/>
            </a:pPr>
            <a:endParaRPr kumimoji="0" lang="ru-RU"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03435" name="Picture 11" descr="УТРАТЫ ВИДОВОГО РАЗНООБРАЗИЯ НА ЗЕМЛЕ ПОСЛЕ 1600 г."/>
          <p:cNvPicPr>
            <a:picLocks noChangeAspect="1" noChangeArrowheads="1"/>
          </p:cNvPicPr>
          <p:nvPr/>
        </p:nvPicPr>
        <p:blipFill>
          <a:blip r:embed="rId3" r:link="rId4"/>
          <a:srcRect/>
          <a:stretch>
            <a:fillRect/>
          </a:stretch>
        </p:blipFill>
        <p:spPr bwMode="auto">
          <a:xfrm>
            <a:off x="4143372" y="4357694"/>
            <a:ext cx="3996718" cy="2083395"/>
          </a:xfrm>
          <a:prstGeom prst="rect">
            <a:avLst/>
          </a:prstGeom>
          <a:noFill/>
        </p:spPr>
      </p:pic>
      <p:sp>
        <p:nvSpPr>
          <p:cNvPr id="16" name="TextBox 1"/>
          <p:cNvSpPr txBox="1">
            <a:spLocks noChangeArrowheads="1"/>
          </p:cNvSpPr>
          <p:nvPr/>
        </p:nvSpPr>
        <p:spPr bwMode="auto">
          <a:xfrm>
            <a:off x="3786182"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17" name="Прямоугольник 16"/>
          <p:cNvSpPr/>
          <p:nvPr/>
        </p:nvSpPr>
        <p:spPr>
          <a:xfrm>
            <a:off x="142844" y="4357694"/>
            <a:ext cx="3714776" cy="2123658"/>
          </a:xfrm>
          <a:prstGeom prst="rect">
            <a:avLst/>
          </a:prstGeom>
        </p:spPr>
        <p:txBody>
          <a:bodyPr wrap="square">
            <a:spAutoFit/>
          </a:bodyPr>
          <a:lstStyle/>
          <a:p>
            <a:pPr algn="just"/>
            <a:r>
              <a:rPr lang="ru-RU" sz="1200" dirty="0" smtClean="0">
                <a:latin typeface="Times New Roman" pitchFamily="18" charset="0"/>
                <a:cs typeface="Times New Roman" pitchFamily="18" charset="0"/>
              </a:rPr>
              <a:t>По последним данным американских ученых, ныне под угрозой исчезновения находится 33,5 тыс. видов растений (14 % от общего числа обследованных их видов). Из 9,6 тыс. видов птиц, обитающих на Земле, 2/3 переживают снижение численности, а 11 % угрожает вымирание. Из обитающих на Земле 4,4 тыс. видов млекопитающих 11 % находятся под угрозой вымирания и еще 14 % могут попасть в эту категорию, если существующие тенденции будут продолжаться. Из 24 тыс. видов рыб под угрозой вымирания ныне находится 1/3.</a:t>
            </a:r>
            <a:endParaRPr lang="ru-RU"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42844" y="142852"/>
            <a:ext cx="8858312" cy="6572296"/>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285720" y="142852"/>
            <a:ext cx="8572560" cy="2139047"/>
          </a:xfrm>
          <a:prstGeom prst="rect">
            <a:avLst/>
          </a:prstGeom>
        </p:spPr>
        <p:txBody>
          <a:bodyPr wrap="square">
            <a:spAutoFit/>
          </a:bodyPr>
          <a:lstStyle/>
          <a:p>
            <a:pPr algn="just"/>
            <a:r>
              <a:rPr lang="ru-RU" sz="1900" dirty="0" smtClean="0">
                <a:latin typeface="Times New Roman" pitchFamily="18" charset="0"/>
                <a:cs typeface="Times New Roman" pitchFamily="18" charset="0"/>
              </a:rPr>
              <a:t>По последним данным американских ученых, ныне под угрозой исчезновения находится 33,5 тыс. видов растений (14 % от общего числа обследованных их видов). Из 9,6 тыс. видов птиц, обитающих на Земле, 2/3 переживают снижение численности, а 11 % угрожает вымирание. Из обитающих на Земле 4,4 тыс. видов млекопитающих 11 % находятся под угрозой вымирания и еще 14 % могут попасть в эту категорию, если существующие тенденции будут продолжаться. Из 24 тыс. видов рыб под угрозой вымирания ныне находится 1/3.</a:t>
            </a:r>
            <a:endParaRPr lang="ru-RU" sz="1900" dirty="0">
              <a:latin typeface="Times New Roman" pitchFamily="18" charset="0"/>
              <a:cs typeface="Times New Roman" pitchFamily="18" charset="0"/>
            </a:endParaRPr>
          </a:p>
        </p:txBody>
      </p:sp>
      <p:sp>
        <p:nvSpPr>
          <p:cNvPr id="3" name="Прямоугольник 2"/>
          <p:cNvSpPr/>
          <p:nvPr/>
        </p:nvSpPr>
        <p:spPr>
          <a:xfrm>
            <a:off x="285720" y="2214554"/>
            <a:ext cx="8429684" cy="969496"/>
          </a:xfrm>
          <a:prstGeom prst="rect">
            <a:avLst/>
          </a:prstGeom>
        </p:spPr>
        <p:txBody>
          <a:bodyPr wrap="square">
            <a:spAutoFit/>
          </a:bodyPr>
          <a:lstStyle/>
          <a:p>
            <a:pPr algn="just"/>
            <a:r>
              <a:rPr lang="ru-RU" sz="1900" dirty="0" smtClean="0">
                <a:latin typeface="Times New Roman" pitchFamily="18" charset="0"/>
                <a:cs typeface="Times New Roman" pitchFamily="18" charset="0"/>
              </a:rPr>
              <a:t>Прогнозы в целом тоже нельзя считать утешительными. По оценкам западных специалистов, к 2010–2015 гг. биосфера Земли может утратить до 10–15 % составляющих ее видов.</a:t>
            </a:r>
            <a:endParaRPr lang="ru-RU" sz="1900" dirty="0">
              <a:latin typeface="Times New Roman" pitchFamily="18" charset="0"/>
              <a:cs typeface="Times New Roman" pitchFamily="18" charset="0"/>
            </a:endParaRPr>
          </a:p>
        </p:txBody>
      </p:sp>
      <p:sp>
        <p:nvSpPr>
          <p:cNvPr id="4" name="Прямоугольник 3"/>
          <p:cNvSpPr/>
          <p:nvPr/>
        </p:nvSpPr>
        <p:spPr>
          <a:xfrm>
            <a:off x="214282" y="3071810"/>
            <a:ext cx="8572560" cy="3600986"/>
          </a:xfrm>
          <a:prstGeom prst="rect">
            <a:avLst/>
          </a:prstGeom>
        </p:spPr>
        <p:txBody>
          <a:bodyPr wrap="square">
            <a:spAutoFit/>
          </a:bodyPr>
          <a:lstStyle/>
          <a:p>
            <a:pPr algn="just"/>
            <a:r>
              <a:rPr lang="ru-RU" sz="1900" dirty="0" smtClean="0">
                <a:latin typeface="Times New Roman" pitchFamily="18" charset="0"/>
                <a:cs typeface="Times New Roman" pitchFamily="18" charset="0"/>
              </a:rPr>
              <a:t>Для всего мира Красные книги начал создавать еще в 70—80-х гг. XX в. Международный союз охраны природы и природных ресурсов (МСОП). В первую из них были внесены 236 видов млекопитающих, во вторую – птицы, в третью – земноводные и пресмыкающиеся, в четвертую – рыбы, в пятую – растения. Примерами редких и очень редких животных могут служить: сумчатый волк, </a:t>
            </a:r>
            <a:r>
              <a:rPr lang="ru-RU" sz="1900" dirty="0" err="1" smtClean="0">
                <a:latin typeface="Times New Roman" pitchFamily="18" charset="0"/>
                <a:cs typeface="Times New Roman" pitchFamily="18" charset="0"/>
              </a:rPr>
              <a:t>мадагаскарская</a:t>
            </a:r>
            <a:r>
              <a:rPr lang="ru-RU" sz="1900" dirty="0" smtClean="0">
                <a:latin typeface="Times New Roman" pitchFamily="18" charset="0"/>
                <a:cs typeface="Times New Roman" pitchFamily="18" charset="0"/>
              </a:rPr>
              <a:t> руконожка, большая панда, азиатский лев, лошадь Пржевальского, </a:t>
            </a:r>
            <a:r>
              <a:rPr lang="ru-RU" sz="1900" dirty="0" err="1" smtClean="0">
                <a:latin typeface="Times New Roman" pitchFamily="18" charset="0"/>
                <a:cs typeface="Times New Roman" pitchFamily="18" charset="0"/>
              </a:rPr>
              <a:t>центральноамериканский</a:t>
            </a:r>
            <a:r>
              <a:rPr lang="ru-RU" sz="1900" dirty="0" smtClean="0">
                <a:latin typeface="Times New Roman" pitchFamily="18" charset="0"/>
                <a:cs typeface="Times New Roman" pitchFamily="18" charset="0"/>
              </a:rPr>
              <a:t> тапир, индийский, яванский, </a:t>
            </a:r>
            <a:r>
              <a:rPr lang="ru-RU" sz="1900" dirty="0" err="1" smtClean="0">
                <a:latin typeface="Times New Roman" pitchFamily="18" charset="0"/>
                <a:cs typeface="Times New Roman" pitchFamily="18" charset="0"/>
              </a:rPr>
              <a:t>суматранский</a:t>
            </a:r>
            <a:r>
              <a:rPr lang="ru-RU" sz="1900" dirty="0" smtClean="0">
                <a:latin typeface="Times New Roman" pitchFamily="18" charset="0"/>
                <a:cs typeface="Times New Roman" pitchFamily="18" charset="0"/>
              </a:rPr>
              <a:t> носороги, дикий верблюд, олень Давида, оленебык канна, карликовый буйвол, </a:t>
            </a:r>
            <a:r>
              <a:rPr lang="ru-RU" sz="1900" dirty="0" err="1" smtClean="0">
                <a:latin typeface="Times New Roman" pitchFamily="18" charset="0"/>
                <a:cs typeface="Times New Roman" pitchFamily="18" charset="0"/>
              </a:rPr>
              <a:t>купрей</a:t>
            </a:r>
            <a:r>
              <a:rPr lang="ru-RU" sz="1900" dirty="0" smtClean="0">
                <a:latin typeface="Times New Roman" pitchFamily="18" charset="0"/>
                <a:cs typeface="Times New Roman" pitchFamily="18" charset="0"/>
              </a:rPr>
              <a:t>, белый </a:t>
            </a:r>
            <a:r>
              <a:rPr lang="ru-RU" sz="1900" dirty="0" err="1" smtClean="0">
                <a:latin typeface="Times New Roman" pitchFamily="18" charset="0"/>
                <a:cs typeface="Times New Roman" pitchFamily="18" charset="0"/>
              </a:rPr>
              <a:t>орикс</a:t>
            </a:r>
            <a:r>
              <a:rPr lang="ru-RU" sz="1900" dirty="0" smtClean="0">
                <a:latin typeface="Times New Roman" pitchFamily="18" charset="0"/>
                <a:cs typeface="Times New Roman" pitchFamily="18" charset="0"/>
              </a:rPr>
              <a:t>, песчаная газель, черноголовый буревестник, новозеландский пастушок, </a:t>
            </a:r>
            <a:r>
              <a:rPr lang="ru-RU" sz="1900" dirty="0" err="1" smtClean="0">
                <a:latin typeface="Times New Roman" pitchFamily="18" charset="0"/>
                <a:cs typeface="Times New Roman" pitchFamily="18" charset="0"/>
              </a:rPr>
              <a:t>желтоклювая</a:t>
            </a:r>
            <a:r>
              <a:rPr lang="ru-RU" sz="1900" dirty="0" smtClean="0">
                <a:latin typeface="Times New Roman" pitchFamily="18" charset="0"/>
                <a:cs typeface="Times New Roman" pitchFamily="18" charset="0"/>
              </a:rPr>
              <a:t> желтая цапля, красноногий ибис. Численность некоторых из этих животных составляет лишь десятки и сотни особей.</a:t>
            </a:r>
            <a:endParaRPr lang="ru-RU" sz="1900" dirty="0">
              <a:latin typeface="Times New Roman" pitchFamily="18" charset="0"/>
              <a:cs typeface="Times New Roman" pitchFamily="18" charset="0"/>
            </a:endParaRPr>
          </a:p>
        </p:txBody>
      </p:sp>
      <p:sp>
        <p:nvSpPr>
          <p:cNvPr id="6" name="TextBox 1"/>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AutoShape 2" descr="Новости Беларуси и мира сегодня Страница 259 AIF.BY Аргументы и Факты"/>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5476" name="AutoShape 4" descr="Новости Беларуси и мира сегодня Страница 259 AIF.BY Аргументы и Факты"/>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5" name="Прямоугольник 14"/>
          <p:cNvSpPr/>
          <p:nvPr/>
        </p:nvSpPr>
        <p:spPr>
          <a:xfrm>
            <a:off x="357158" y="214290"/>
            <a:ext cx="8501122" cy="6357982"/>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5478" name="Picture 6" descr="Новости Беларуси и мира сегодня Страница 259 AIF.BY Аргументы и Факты"/>
          <p:cNvPicPr>
            <a:picLocks noChangeAspect="1" noChangeArrowheads="1"/>
          </p:cNvPicPr>
          <p:nvPr/>
        </p:nvPicPr>
        <p:blipFill>
          <a:blip r:embed="rId2"/>
          <a:srcRect/>
          <a:stretch>
            <a:fillRect/>
          </a:stretch>
        </p:blipFill>
        <p:spPr bwMode="auto">
          <a:xfrm>
            <a:off x="500034" y="428604"/>
            <a:ext cx="4357718" cy="2769736"/>
          </a:xfrm>
          <a:prstGeom prst="rect">
            <a:avLst/>
          </a:prstGeom>
          <a:noFill/>
        </p:spPr>
      </p:pic>
      <p:pic>
        <p:nvPicPr>
          <p:cNvPr id="105480" name="Picture 8" descr="В МДОУ Детский сад х.Попов прошла экологическая игра &quot;Растения и животные Красной книги&quot; - 20 Мая 2011 - Портал ДОУ Вейделевског"/>
          <p:cNvPicPr>
            <a:picLocks noChangeAspect="1" noChangeArrowheads="1"/>
          </p:cNvPicPr>
          <p:nvPr/>
        </p:nvPicPr>
        <p:blipFill>
          <a:blip r:embed="rId3"/>
          <a:srcRect/>
          <a:stretch>
            <a:fillRect/>
          </a:stretch>
        </p:blipFill>
        <p:spPr bwMode="auto">
          <a:xfrm>
            <a:off x="857224" y="3643314"/>
            <a:ext cx="3409882" cy="2428892"/>
          </a:xfrm>
          <a:prstGeom prst="rect">
            <a:avLst/>
          </a:prstGeom>
          <a:noFill/>
        </p:spPr>
      </p:pic>
      <p:cxnSp>
        <p:nvCxnSpPr>
          <p:cNvPr id="14" name="Прямая со стрелкой 13"/>
          <p:cNvCxnSpPr/>
          <p:nvPr/>
        </p:nvCxnSpPr>
        <p:spPr>
          <a:xfrm rot="5400000">
            <a:off x="6858016" y="3000372"/>
            <a:ext cx="428628" cy="1428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5488" name="Picture 16" descr="Черная книга Lifelenta.ru"/>
          <p:cNvPicPr>
            <a:picLocks noChangeAspect="1" noChangeArrowheads="1"/>
          </p:cNvPicPr>
          <p:nvPr/>
        </p:nvPicPr>
        <p:blipFill>
          <a:blip r:embed="rId4"/>
          <a:srcRect/>
          <a:stretch>
            <a:fillRect/>
          </a:stretch>
        </p:blipFill>
        <p:spPr bwMode="auto">
          <a:xfrm>
            <a:off x="5000628" y="428604"/>
            <a:ext cx="3793279" cy="2286016"/>
          </a:xfrm>
          <a:prstGeom prst="rect">
            <a:avLst/>
          </a:prstGeom>
          <a:noFill/>
        </p:spPr>
      </p:pic>
      <p:pic>
        <p:nvPicPr>
          <p:cNvPr id="105484" name="Picture 12" descr="Читать &quot;100 великих рекордов живой природы&quot; - Непомнящий Ник…"/>
          <p:cNvPicPr>
            <a:picLocks noChangeAspect="1" noChangeArrowheads="1"/>
          </p:cNvPicPr>
          <p:nvPr/>
        </p:nvPicPr>
        <p:blipFill>
          <a:blip r:embed="rId5"/>
          <a:srcRect/>
          <a:stretch>
            <a:fillRect/>
          </a:stretch>
        </p:blipFill>
        <p:spPr bwMode="auto">
          <a:xfrm>
            <a:off x="5000628" y="3357562"/>
            <a:ext cx="3294054" cy="2617935"/>
          </a:xfrm>
          <a:prstGeom prst="rect">
            <a:avLst/>
          </a:prstGeom>
          <a:noFill/>
        </p:spPr>
      </p:pic>
      <p:cxnSp>
        <p:nvCxnSpPr>
          <p:cNvPr id="11" name="Прямая со стрелкой 10"/>
          <p:cNvCxnSpPr/>
          <p:nvPr/>
        </p:nvCxnSpPr>
        <p:spPr>
          <a:xfrm rot="5400000">
            <a:off x="2643174" y="3429000"/>
            <a:ext cx="357190" cy="714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
          <p:cNvSpPr txBox="1">
            <a:spLocks noChangeArrowheads="1"/>
          </p:cNvSpPr>
          <p:nvPr/>
        </p:nvSpPr>
        <p:spPr bwMode="auto">
          <a:xfrm>
            <a:off x="3714744" y="6143644"/>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42844" y="142852"/>
            <a:ext cx="8715436" cy="6072230"/>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
        <p:nvSpPr>
          <p:cNvPr id="3" name="Прямоугольник 2"/>
          <p:cNvSpPr/>
          <p:nvPr/>
        </p:nvSpPr>
        <p:spPr>
          <a:xfrm>
            <a:off x="2928926" y="285728"/>
            <a:ext cx="3018006" cy="369332"/>
          </a:xfrm>
          <a:prstGeom prst="rect">
            <a:avLst/>
          </a:prstGeom>
        </p:spPr>
        <p:txBody>
          <a:bodyPr wrap="none">
            <a:spAutoFit/>
          </a:bodyPr>
          <a:lstStyle/>
          <a:p>
            <a:r>
              <a:rPr lang="ru-RU" b="1" i="1" dirty="0" smtClean="0">
                <a:latin typeface="Times New Roman" pitchFamily="18" charset="0"/>
                <a:cs typeface="Times New Roman" pitchFamily="18" charset="0"/>
              </a:rPr>
              <a:t>Сокращение площади лесов</a:t>
            </a:r>
            <a:endParaRPr lang="ru-RU" dirty="0"/>
          </a:p>
        </p:txBody>
      </p:sp>
      <p:sp>
        <p:nvSpPr>
          <p:cNvPr id="108545" name="Rectangle 1"/>
          <p:cNvSpPr>
            <a:spLocks noChangeArrowheads="1"/>
          </p:cNvSpPr>
          <p:nvPr/>
        </p:nvSpPr>
        <p:spPr bwMode="auto">
          <a:xfrm>
            <a:off x="357158" y="642918"/>
            <a:ext cx="8501122" cy="566308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Наиболее заметно сокращение лесной площади нашей планеты: за последние 300 лет уничтожено 66—68 % лесов и лесис­тость сократилась до 30 % . Рост численности населения и развитие мирового хозяйства постоянно поддерживают растущий глобальный спрос на лесную продукцию. В период 1990—1995 гг. в развивающихся странах в результате чрезмерной вырубки, трансформации под сельскохозяйственные угодья, болезней и пожаров было потеряно почти 65 млн. га лесных угодий. Особен­но угрожающее положение сложилось в тропических лесах. При современной скорости их сведения в начале </a:t>
            </a:r>
            <a:r>
              <a:rPr kumimoji="0" lang="en-US"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XXI</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ст. в неко­торых регионах (Малайзия, Индонезия) леса могут полностью исчезнуть.</a:t>
            </a:r>
            <a:endParaRPr kumimoji="0" lang="ru-RU" sz="19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Одной из основных причин такого истощения лесных ресур­сов является высокий спрос на древесину в промышленно разви­тых странах. В качестве альтернативы необходимо значительно повысить эффективность технологии производства лесоматериалов, в первую очередь бумаги, более широко использовать отходы и вторичные материалы, в целях экономии бумаги выпускать издательскую продукцию в электронном виде. </a:t>
            </a:r>
            <a:r>
              <a:rPr kumimoji="0" lang="ru-RU" sz="19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Лесовосстановление</a:t>
            </a:r>
            <a:r>
              <a:rPr kumimoji="0" lang="ru-RU" sz="1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обеспечит удовлетворение будущих потребностей в древесине и будет способствовать поглощению углеродистых соединений из атмосферы, замедляя тем самым процесс глобального потепления</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282" y="142852"/>
            <a:ext cx="8501122" cy="6143668"/>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4" descr="http://im1-tub-by.yandex.net/i?id=9ddc6c8915dcf4b8f9fbd02ae6ef77c6-85-144&amp;n=21"/>
          <p:cNvPicPr>
            <a:picLocks noChangeAspect="1" noChangeArrowheads="1"/>
          </p:cNvPicPr>
          <p:nvPr/>
        </p:nvPicPr>
        <p:blipFill>
          <a:blip r:embed="rId2"/>
          <a:srcRect/>
          <a:stretch>
            <a:fillRect/>
          </a:stretch>
        </p:blipFill>
        <p:spPr bwMode="auto">
          <a:xfrm>
            <a:off x="6143636" y="428604"/>
            <a:ext cx="2428892" cy="1619262"/>
          </a:xfrm>
          <a:prstGeom prst="rect">
            <a:avLst/>
          </a:prstGeom>
          <a:noFill/>
        </p:spPr>
      </p:pic>
      <p:pic>
        <p:nvPicPr>
          <p:cNvPr id="4" name="Picture 8" descr="Почти 4 тыс гектаров леса горят в Красноярском крае - Новости технологий, техники, экологии"/>
          <p:cNvPicPr>
            <a:picLocks noChangeAspect="1" noChangeArrowheads="1"/>
          </p:cNvPicPr>
          <p:nvPr/>
        </p:nvPicPr>
        <p:blipFill>
          <a:blip r:embed="rId3"/>
          <a:srcRect/>
          <a:stretch>
            <a:fillRect/>
          </a:stretch>
        </p:blipFill>
        <p:spPr bwMode="auto">
          <a:xfrm>
            <a:off x="5429256" y="4071942"/>
            <a:ext cx="2777582" cy="2083187"/>
          </a:xfrm>
          <a:prstGeom prst="rect">
            <a:avLst/>
          </a:prstGeom>
          <a:noFill/>
        </p:spPr>
      </p:pic>
      <p:pic>
        <p:nvPicPr>
          <p:cNvPr id="5" name="Picture 14" descr="http://im2-tub-by.yandex.net/i?id=d00849e261db540baf7e5bd57129f1da-33-144&amp;n=21"/>
          <p:cNvPicPr>
            <a:picLocks noChangeAspect="1" noChangeArrowheads="1"/>
          </p:cNvPicPr>
          <p:nvPr/>
        </p:nvPicPr>
        <p:blipFill>
          <a:blip r:embed="rId4"/>
          <a:srcRect/>
          <a:stretch>
            <a:fillRect/>
          </a:stretch>
        </p:blipFill>
        <p:spPr bwMode="auto">
          <a:xfrm>
            <a:off x="642910" y="4071942"/>
            <a:ext cx="3524276" cy="2114565"/>
          </a:xfrm>
          <a:prstGeom prst="rect">
            <a:avLst/>
          </a:prstGeom>
          <a:noFill/>
        </p:spPr>
      </p:pic>
      <p:pic>
        <p:nvPicPr>
          <p:cNvPr id="6" name="Picture 16" descr="http://im3-tub-by.yandex.net/i?id=b3b8c16d022159dd177c7c0e49841c9f-19-144&amp;n=21"/>
          <p:cNvPicPr>
            <a:picLocks noChangeAspect="1" noChangeArrowheads="1"/>
          </p:cNvPicPr>
          <p:nvPr/>
        </p:nvPicPr>
        <p:blipFill>
          <a:blip r:embed="rId5"/>
          <a:srcRect/>
          <a:stretch>
            <a:fillRect/>
          </a:stretch>
        </p:blipFill>
        <p:spPr bwMode="auto">
          <a:xfrm>
            <a:off x="3786182" y="2428868"/>
            <a:ext cx="2857500" cy="1428750"/>
          </a:xfrm>
          <a:prstGeom prst="rect">
            <a:avLst/>
          </a:prstGeom>
          <a:noFill/>
        </p:spPr>
      </p:pic>
      <p:pic>
        <p:nvPicPr>
          <p:cNvPr id="7" name="Picture 18" descr="Вырубка тропических лесов не спасает население от бедности Кубанский государственный технологический университет"/>
          <p:cNvPicPr>
            <a:picLocks noChangeAspect="1" noChangeArrowheads="1"/>
          </p:cNvPicPr>
          <p:nvPr/>
        </p:nvPicPr>
        <p:blipFill>
          <a:blip r:embed="rId6"/>
          <a:srcRect/>
          <a:stretch>
            <a:fillRect/>
          </a:stretch>
        </p:blipFill>
        <p:spPr bwMode="auto">
          <a:xfrm>
            <a:off x="714348" y="428604"/>
            <a:ext cx="2992913" cy="2000264"/>
          </a:xfrm>
          <a:prstGeom prst="rect">
            <a:avLst/>
          </a:prstGeom>
          <a:noFill/>
        </p:spPr>
      </p:pic>
      <p:cxnSp>
        <p:nvCxnSpPr>
          <p:cNvPr id="8" name="Прямая со стрелкой 7"/>
          <p:cNvCxnSpPr/>
          <p:nvPr/>
        </p:nvCxnSpPr>
        <p:spPr>
          <a:xfrm rot="5400000">
            <a:off x="5536413" y="1678769"/>
            <a:ext cx="714380"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rot="16200000" flipH="1">
            <a:off x="3821901" y="1393017"/>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flipV="1">
            <a:off x="2357422" y="3500438"/>
            <a:ext cx="928694"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p:nvPr/>
        </p:nvCxnSpPr>
        <p:spPr>
          <a:xfrm rot="10800000">
            <a:off x="6858016" y="3571876"/>
            <a:ext cx="785818"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3500430"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a:t>
            </a:r>
            <a:r>
              <a:rPr lang="ru-RU" dirty="0" smtClean="0">
                <a:solidFill>
                  <a:srgbClr val="000000"/>
                </a:solidFill>
              </a:rPr>
              <a:t>. ИПиЭ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14282" y="142852"/>
            <a:ext cx="8643998" cy="6143668"/>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1785918" y="214290"/>
            <a:ext cx="5715024" cy="369332"/>
          </a:xfrm>
          <a:prstGeom prst="rect">
            <a:avLst/>
          </a:prstGeom>
        </p:spPr>
        <p:txBody>
          <a:bodyPr wrap="square">
            <a:spAutoFit/>
          </a:bodyPr>
          <a:lstStyle/>
          <a:p>
            <a:r>
              <a:rPr lang="ru-RU" b="1" i="1" dirty="0" smtClean="0">
                <a:latin typeface="Times New Roman" pitchFamily="18" charset="0"/>
                <a:cs typeface="Times New Roman" pitchFamily="18" charset="0"/>
              </a:rPr>
              <a:t>Загрязнение земель. Разрушение почвенного покрова</a:t>
            </a:r>
            <a:endParaRPr lang="ru-RU" dirty="0"/>
          </a:p>
        </p:txBody>
      </p:sp>
      <p:sp>
        <p:nvSpPr>
          <p:cNvPr id="110593" name="Rectangle 1"/>
          <p:cNvSpPr>
            <a:spLocks noChangeArrowheads="1"/>
          </p:cNvSpPr>
          <p:nvPr/>
        </p:nvSpPr>
        <p:spPr bwMode="auto">
          <a:xfrm>
            <a:off x="285720" y="428604"/>
            <a:ext cx="8501122"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Проблема земельных ресурсов в настоящее время стала одной из крупнейших глобальных проблем не только из-за ограниченности земельного фонда планеты, но и потому, что естественная способность почвенного покрова производить биологическую продукцию ежегодно уменьшается как относительно (в расчете на душу про­грессивно возрастающего мирового населения), так и абсолютно (за счет увеличения потерь и деградации почвы в результате де­ятельности самого человека).</a:t>
            </a:r>
            <a:endParaRPr kumimoji="0" lang="ru-RU"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Человечество за свою историю безвозвратно потеряло больше плодородных земель, чем их распахивается во всем мире (более 1,5 млрд. га), превратив когда-то продуктивные пахотные земли в пустыни, пустоши, болота, кустарниковые заросли, бедленды, овраги. Многие безжизненные пустыни мира — это результат деятельности человека. Процесс этих безвозвратных потерь про­должается и сейчас. По самым оптимистическим подсчетам спе­циалистов ООН, почти 2 млрд. га земли подвержены вызываемой деятельностью человека деградации, что ставит под угрозу су­ществование почти 1 млрд. человек. Основные причины этого — засоление почв в результате орошения, а также эрозия, вызванная чрезмерным выпасом, обезлесением, опустыниванием земель.</a:t>
            </a:r>
            <a:endParaRPr kumimoji="0" lang="ru-RU"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Эрозия почвы известна человеку давно, но особенное разви­тие она получила в современную эпоху в связи с интенсификацией земледелия, с многократным усилением нагрузки на поч­венный покров.</a:t>
            </a:r>
            <a:endParaRPr kumimoji="0" lang="ru-RU"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Прямоугольник 3"/>
          <p:cNvSpPr/>
          <p:nvPr/>
        </p:nvSpPr>
        <p:spPr>
          <a:xfrm>
            <a:off x="357158" y="5643578"/>
            <a:ext cx="8358246" cy="646331"/>
          </a:xfrm>
          <a:prstGeom prst="rect">
            <a:avLst/>
          </a:prstGeom>
        </p:spPr>
        <p:txBody>
          <a:bodyPr wrap="square">
            <a:spAutoFit/>
          </a:bodyPr>
          <a:lstStyle/>
          <a:p>
            <a:pPr algn="just"/>
            <a:r>
              <a:rPr lang="ru-RU" dirty="0" smtClean="0">
                <a:latin typeface="Times New Roman" pitchFamily="18" charset="0"/>
                <a:cs typeface="Times New Roman" pitchFamily="18" charset="0"/>
              </a:rPr>
              <a:t>      Таким образом, перед человечеством встала реальная угроза его будущей глобальной продовольственной безопасности.</a:t>
            </a:r>
            <a:endParaRPr lang="ru-RU" dirty="0">
              <a:latin typeface="Times New Roman" pitchFamily="18" charset="0"/>
              <a:cs typeface="Times New Roman" pitchFamily="18" charset="0"/>
            </a:endParaRPr>
          </a:p>
        </p:txBody>
      </p:sp>
      <p:sp>
        <p:nvSpPr>
          <p:cNvPr id="6" name="TextBox 5"/>
          <p:cNvSpPr txBox="1">
            <a:spLocks noChangeArrowheads="1"/>
          </p:cNvSpPr>
          <p:nvPr/>
        </p:nvSpPr>
        <p:spPr bwMode="auto">
          <a:xfrm>
            <a:off x="3786182"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16"/>
          <p:cNvSpPr/>
          <p:nvPr/>
        </p:nvSpPr>
        <p:spPr>
          <a:xfrm>
            <a:off x="357158" y="142852"/>
            <a:ext cx="8501122" cy="6286544"/>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1618" name="Picture 2" descr="http://im2-tub-by.yandex.net/i?id=098a6c99e3bcda54da728e815427de19-73-144&amp;n=21"/>
          <p:cNvPicPr>
            <a:picLocks noChangeAspect="1" noChangeArrowheads="1"/>
          </p:cNvPicPr>
          <p:nvPr/>
        </p:nvPicPr>
        <p:blipFill>
          <a:blip r:embed="rId2"/>
          <a:srcRect/>
          <a:stretch>
            <a:fillRect/>
          </a:stretch>
        </p:blipFill>
        <p:spPr bwMode="auto">
          <a:xfrm>
            <a:off x="571472" y="357166"/>
            <a:ext cx="2786082" cy="2089562"/>
          </a:xfrm>
          <a:prstGeom prst="rect">
            <a:avLst/>
          </a:prstGeom>
          <a:noFill/>
        </p:spPr>
      </p:pic>
      <p:pic>
        <p:nvPicPr>
          <p:cNvPr id="111620" name="Picture 4" descr="http://im1-tub-by.yandex.net/i?id=42d8f3bcd6ed5fd163ce7845536c3cf7-66-144&amp;n=21"/>
          <p:cNvPicPr>
            <a:picLocks noChangeAspect="1" noChangeArrowheads="1"/>
          </p:cNvPicPr>
          <p:nvPr/>
        </p:nvPicPr>
        <p:blipFill>
          <a:blip r:embed="rId3"/>
          <a:srcRect/>
          <a:stretch>
            <a:fillRect/>
          </a:stretch>
        </p:blipFill>
        <p:spPr bwMode="auto">
          <a:xfrm>
            <a:off x="5429256" y="357165"/>
            <a:ext cx="2857520" cy="1905013"/>
          </a:xfrm>
          <a:prstGeom prst="rect">
            <a:avLst/>
          </a:prstGeom>
          <a:noFill/>
        </p:spPr>
      </p:pic>
      <p:pic>
        <p:nvPicPr>
          <p:cNvPr id="111622" name="Picture 6" descr="Фильм &quot;Корпорация Еда&quot;: нас кормят? - нас убивают!"/>
          <p:cNvPicPr>
            <a:picLocks noChangeAspect="1" noChangeArrowheads="1"/>
          </p:cNvPicPr>
          <p:nvPr/>
        </p:nvPicPr>
        <p:blipFill>
          <a:blip r:embed="rId4"/>
          <a:srcRect/>
          <a:stretch>
            <a:fillRect/>
          </a:stretch>
        </p:blipFill>
        <p:spPr bwMode="auto">
          <a:xfrm>
            <a:off x="571472" y="3957205"/>
            <a:ext cx="3000396" cy="2010952"/>
          </a:xfrm>
          <a:prstGeom prst="rect">
            <a:avLst/>
          </a:prstGeom>
          <a:noFill/>
        </p:spPr>
      </p:pic>
      <p:pic>
        <p:nvPicPr>
          <p:cNvPr id="111624" name="Picture 8" descr="Как образуется и используется торф &quot; Геология Земли"/>
          <p:cNvPicPr>
            <a:picLocks noChangeAspect="1" noChangeArrowheads="1"/>
          </p:cNvPicPr>
          <p:nvPr/>
        </p:nvPicPr>
        <p:blipFill>
          <a:blip r:embed="rId5"/>
          <a:srcRect/>
          <a:stretch>
            <a:fillRect/>
          </a:stretch>
        </p:blipFill>
        <p:spPr bwMode="auto">
          <a:xfrm>
            <a:off x="5286380" y="3929066"/>
            <a:ext cx="2928958" cy="2196719"/>
          </a:xfrm>
          <a:prstGeom prst="rect">
            <a:avLst/>
          </a:prstGeom>
          <a:noFill/>
        </p:spPr>
      </p:pic>
      <p:pic>
        <p:nvPicPr>
          <p:cNvPr id="111628" name="Picture 12" descr="http://im2-tub-by.yandex.net/i?id=e3bb931feb3cbeb8fd8071dcc3514167-99-144&amp;n=21"/>
          <p:cNvPicPr>
            <a:picLocks noChangeAspect="1" noChangeArrowheads="1"/>
          </p:cNvPicPr>
          <p:nvPr/>
        </p:nvPicPr>
        <p:blipFill>
          <a:blip r:embed="rId6"/>
          <a:srcRect/>
          <a:stretch>
            <a:fillRect/>
          </a:stretch>
        </p:blipFill>
        <p:spPr bwMode="auto">
          <a:xfrm>
            <a:off x="3500430" y="2428868"/>
            <a:ext cx="1905000" cy="1428750"/>
          </a:xfrm>
          <a:prstGeom prst="rect">
            <a:avLst/>
          </a:prstGeom>
          <a:noFill/>
        </p:spPr>
      </p:pic>
      <p:cxnSp>
        <p:nvCxnSpPr>
          <p:cNvPr id="9" name="Прямая со стрелкой 8"/>
          <p:cNvCxnSpPr/>
          <p:nvPr/>
        </p:nvCxnSpPr>
        <p:spPr>
          <a:xfrm rot="16200000" flipH="1">
            <a:off x="3214678" y="1785926"/>
            <a:ext cx="785818"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rot="5400000">
            <a:off x="4643438" y="1714488"/>
            <a:ext cx="928694"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flipV="1">
            <a:off x="2500298" y="3357562"/>
            <a:ext cx="714380"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rot="10800000">
            <a:off x="5572132" y="3357562"/>
            <a:ext cx="857256"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3786182"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85728"/>
            <a:ext cx="8643998" cy="6072230"/>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357158" y="714356"/>
            <a:ext cx="8501122" cy="4524315"/>
          </a:xfrm>
          <a:prstGeom prst="rect">
            <a:avLst/>
          </a:prstGeom>
        </p:spPr>
        <p:txBody>
          <a:bodyPr wrap="square">
            <a:spAutoFit/>
          </a:bodyPr>
          <a:lstStyle/>
          <a:p>
            <a:pPr algn="just"/>
            <a:r>
              <a:rPr lang="ru-RU" b="1" dirty="0" smtClean="0">
                <a:latin typeface="Times New Roman" pitchFamily="18" charset="0"/>
                <a:cs typeface="Times New Roman" pitchFamily="18" charset="0"/>
              </a:rPr>
              <a:t>   Ежегодно городом-миллионером (в среднем по планете) производится и накапливается на окружающих территориях около 3.5 млн. т твердых и концентрированных отходов примерно следующего состава (тыс. т): зола и шлаки теплоэлектроцентралей – 550, твердые остатки из общей канализации – 420, древесные отходы – 400, твердые бытовые отходы – 350, строительный мусор – 50, автопокрышки – 12, бумага и картон – 9, текстиль – 8, </a:t>
            </a:r>
            <a:r>
              <a:rPr lang="ru-RU" b="1" dirty="0" err="1" smtClean="0">
                <a:latin typeface="Times New Roman" pitchFamily="18" charset="0"/>
                <a:cs typeface="Times New Roman" pitchFamily="18" charset="0"/>
              </a:rPr>
              <a:t>стеклобой</a:t>
            </a:r>
            <a:r>
              <a:rPr lang="ru-RU" b="1" dirty="0" smtClean="0">
                <a:latin typeface="Times New Roman" pitchFamily="18" charset="0"/>
                <a:cs typeface="Times New Roman" pitchFamily="18" charset="0"/>
              </a:rPr>
              <a:t> – 3.</a:t>
            </a:r>
            <a:r>
              <a:rPr lang="ru-RU" dirty="0" smtClean="0">
                <a:latin typeface="Times New Roman" pitchFamily="18" charset="0"/>
                <a:cs typeface="Times New Roman" pitchFamily="18" charset="0"/>
              </a:rPr>
              <a:t/>
            </a:r>
            <a:br>
              <a:rPr lang="ru-RU" dirty="0" smtClean="0">
                <a:latin typeface="Times New Roman" pitchFamily="18" charset="0"/>
                <a:cs typeface="Times New Roman" pitchFamily="18" charset="0"/>
              </a:rPr>
            </a:br>
            <a:r>
              <a:rPr lang="ru-RU" dirty="0" smtClean="0">
                <a:latin typeface="Times New Roman" pitchFamily="18" charset="0"/>
                <a:cs typeface="Times New Roman" pitchFamily="18" charset="0"/>
              </a:rPr>
              <a:t>	В опубликованном 8 июня 2012 года докладе Всемирного банка «WHAT </a:t>
            </a:r>
            <a:r>
              <a:rPr lang="ru-RU" dirty="0" err="1" smtClean="0">
                <a:latin typeface="Times New Roman" pitchFamily="18" charset="0"/>
                <a:cs typeface="Times New Roman" pitchFamily="18" charset="0"/>
              </a:rPr>
              <a:t>a</a:t>
            </a:r>
            <a:r>
              <a:rPr lang="ru-RU" dirty="0" smtClean="0">
                <a:latin typeface="Times New Roman" pitchFamily="18" charset="0"/>
                <a:cs typeface="Times New Roman" pitchFamily="18" charset="0"/>
              </a:rPr>
              <a:t> WASTE» приводятся следующие данные: города производят 1.3 млрд. тонн ТБО в год (или 1.2 кг мусора на одного городского жителя в день, т.е. 438 кг в год). И примерно половина мусора в мире - это вина жителей стран так называемого «золотого миллиарда». По прогнозам Всемирного банка к 2025 году «мусорное производство» возрастет до 2.2 млрд. тонн, или 1.4 кг в день на жителя (511 кг в год). При этом 1.4 млрд. тонн мусора «создаст» Китай, а в Америке будет производиться от 620 до 700 млн. тонн мусора каждый день, т.е. 226 – 255 млрд. тонн в год.     </a:t>
            </a:r>
            <a:br>
              <a:rPr lang="ru-RU" dirty="0" smtClean="0">
                <a:latin typeface="Times New Roman" pitchFamily="18" charset="0"/>
                <a:cs typeface="Times New Roman" pitchFamily="18" charset="0"/>
              </a:rPr>
            </a:br>
            <a:endParaRPr lang="ru-RU" dirty="0">
              <a:latin typeface="Times New Roman" pitchFamily="18" charset="0"/>
              <a:cs typeface="Times New Roman" pitchFamily="18" charset="0"/>
            </a:endParaRPr>
          </a:p>
        </p:txBody>
      </p:sp>
      <p:sp>
        <p:nvSpPr>
          <p:cNvPr id="4" name="Прямоугольник 3"/>
          <p:cNvSpPr/>
          <p:nvPr/>
        </p:nvSpPr>
        <p:spPr>
          <a:xfrm>
            <a:off x="1214414" y="285728"/>
            <a:ext cx="6858048" cy="369332"/>
          </a:xfrm>
          <a:prstGeom prst="rect">
            <a:avLst/>
          </a:prstGeom>
        </p:spPr>
        <p:txBody>
          <a:bodyPr wrap="square">
            <a:spAutoFit/>
          </a:bodyPr>
          <a:lstStyle/>
          <a:p>
            <a:r>
              <a:rPr lang="ru-RU" b="1" i="1" dirty="0" smtClean="0">
                <a:latin typeface="Times New Roman" pitchFamily="18" charset="0"/>
                <a:cs typeface="Times New Roman" pitchFamily="18" charset="0"/>
              </a:rPr>
              <a:t>Размещение и обеззараживания отходов. Стихийные свалки.</a:t>
            </a:r>
            <a:endParaRPr lang="ru-RU" dirty="0"/>
          </a:p>
        </p:txBody>
      </p:sp>
      <p:sp>
        <p:nvSpPr>
          <p:cNvPr id="5" name="Прямоугольник 4"/>
          <p:cNvSpPr/>
          <p:nvPr/>
        </p:nvSpPr>
        <p:spPr>
          <a:xfrm>
            <a:off x="428596" y="4857760"/>
            <a:ext cx="8429684" cy="923330"/>
          </a:xfrm>
          <a:prstGeom prst="rect">
            <a:avLst/>
          </a:prstGeom>
        </p:spPr>
        <p:txBody>
          <a:bodyPr wrap="square">
            <a:spAutoFit/>
          </a:bodyPr>
          <a:lstStyle/>
          <a:p>
            <a:pPr algn="just"/>
            <a:r>
              <a:rPr lang="ru-RU" b="1" dirty="0" smtClean="0"/>
              <a:t>    </a:t>
            </a:r>
            <a:r>
              <a:rPr lang="ru-RU" b="1" dirty="0" smtClean="0">
                <a:latin typeface="Times New Roman" pitchFamily="18" charset="0"/>
                <a:cs typeface="Times New Roman" pitchFamily="18" charset="0"/>
              </a:rPr>
              <a:t>Проблема крайне остро стоит сегодня, о чем лучше всего может сказать тот факт, что только за 2012 год на земле было свыше 2 миллиардов тонн отходов, что является просто невообразимой цифрой.</a:t>
            </a:r>
            <a:endParaRPr lang="ru-RU" dirty="0">
              <a:latin typeface="Times New Roman" pitchFamily="18" charset="0"/>
              <a:cs typeface="Times New Roman" pitchFamily="18" charset="0"/>
            </a:endParaRPr>
          </a:p>
        </p:txBody>
      </p:sp>
      <p:sp>
        <p:nvSpPr>
          <p:cNvPr id="7" name="TextBox 6"/>
          <p:cNvSpPr txBox="1">
            <a:spLocks noChangeArrowheads="1"/>
          </p:cNvSpPr>
          <p:nvPr/>
        </p:nvSpPr>
        <p:spPr bwMode="auto">
          <a:xfrm>
            <a:off x="3714744" y="635795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285720" y="142852"/>
            <a:ext cx="8572560" cy="6072230"/>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2642" name="Picture 2" descr="http://im1-tub-by.yandex.net/i?id=1083437f6b0969adeb32d0030b14f438-129-144&amp;n=21"/>
          <p:cNvPicPr>
            <a:picLocks noChangeAspect="1" noChangeArrowheads="1"/>
          </p:cNvPicPr>
          <p:nvPr/>
        </p:nvPicPr>
        <p:blipFill>
          <a:blip r:embed="rId2"/>
          <a:srcRect/>
          <a:stretch>
            <a:fillRect/>
          </a:stretch>
        </p:blipFill>
        <p:spPr bwMode="auto">
          <a:xfrm>
            <a:off x="428596" y="285728"/>
            <a:ext cx="3343299" cy="2143140"/>
          </a:xfrm>
          <a:prstGeom prst="rect">
            <a:avLst/>
          </a:prstGeom>
          <a:noFill/>
        </p:spPr>
      </p:pic>
      <p:pic>
        <p:nvPicPr>
          <p:cNvPr id="112644" name="Picture 4" descr="Помойка - Московская область, Россия - фото, описание"/>
          <p:cNvPicPr>
            <a:picLocks noChangeAspect="1" noChangeArrowheads="1"/>
          </p:cNvPicPr>
          <p:nvPr/>
        </p:nvPicPr>
        <p:blipFill>
          <a:blip r:embed="rId3"/>
          <a:srcRect/>
          <a:stretch>
            <a:fillRect/>
          </a:stretch>
        </p:blipFill>
        <p:spPr bwMode="auto">
          <a:xfrm>
            <a:off x="5500694" y="357166"/>
            <a:ext cx="3048022" cy="2286016"/>
          </a:xfrm>
          <a:prstGeom prst="rect">
            <a:avLst/>
          </a:prstGeom>
          <a:noFill/>
        </p:spPr>
      </p:pic>
      <p:pic>
        <p:nvPicPr>
          <p:cNvPr id="112646" name="Picture 6" descr="мусор - Дубна Wikimapia - Опишем весь мир!"/>
          <p:cNvPicPr>
            <a:picLocks noChangeAspect="1" noChangeArrowheads="1"/>
          </p:cNvPicPr>
          <p:nvPr/>
        </p:nvPicPr>
        <p:blipFill>
          <a:blip r:embed="rId4"/>
          <a:srcRect/>
          <a:stretch>
            <a:fillRect/>
          </a:stretch>
        </p:blipFill>
        <p:spPr bwMode="auto">
          <a:xfrm>
            <a:off x="428596" y="3714752"/>
            <a:ext cx="3055474" cy="2287241"/>
          </a:xfrm>
          <a:prstGeom prst="rect">
            <a:avLst/>
          </a:prstGeom>
          <a:noFill/>
        </p:spPr>
      </p:pic>
      <p:pic>
        <p:nvPicPr>
          <p:cNvPr id="112648" name="Picture 8" descr="http://im2-tub-by.yandex.net/i?id=39021d54268a7396c785849fdc883d9d-121-144&amp;n=21"/>
          <p:cNvPicPr>
            <a:picLocks noChangeAspect="1" noChangeArrowheads="1"/>
          </p:cNvPicPr>
          <p:nvPr/>
        </p:nvPicPr>
        <p:blipFill>
          <a:blip r:embed="rId5"/>
          <a:srcRect/>
          <a:stretch>
            <a:fillRect/>
          </a:stretch>
        </p:blipFill>
        <p:spPr bwMode="auto">
          <a:xfrm>
            <a:off x="5500694" y="3643314"/>
            <a:ext cx="3214710" cy="2411033"/>
          </a:xfrm>
          <a:prstGeom prst="rect">
            <a:avLst/>
          </a:prstGeom>
          <a:noFill/>
        </p:spPr>
      </p:pic>
      <p:pic>
        <p:nvPicPr>
          <p:cNvPr id="112649" name="Picture 9" descr="Любопытные факты о мусоре - 25 Апреля 2013 - IzKiss - женский сайт в картинках"/>
          <p:cNvPicPr>
            <a:picLocks noChangeAspect="1" noChangeArrowheads="1"/>
          </p:cNvPicPr>
          <p:nvPr/>
        </p:nvPicPr>
        <p:blipFill>
          <a:blip r:embed="rId6"/>
          <a:srcRect/>
          <a:stretch>
            <a:fillRect/>
          </a:stretch>
        </p:blipFill>
        <p:spPr bwMode="auto">
          <a:xfrm>
            <a:off x="3286116" y="2000240"/>
            <a:ext cx="2574507" cy="2357454"/>
          </a:xfrm>
          <a:prstGeom prst="rect">
            <a:avLst/>
          </a:prstGeom>
          <a:noFill/>
          <a:ln w="9525">
            <a:noFill/>
            <a:miter lim="800000"/>
            <a:headEnd/>
            <a:tailEnd/>
          </a:ln>
        </p:spPr>
      </p:pic>
      <p:cxnSp>
        <p:nvCxnSpPr>
          <p:cNvPr id="8" name="Прямая со стрелкой 7"/>
          <p:cNvCxnSpPr/>
          <p:nvPr/>
        </p:nvCxnSpPr>
        <p:spPr>
          <a:xfrm rot="16200000" flipH="1">
            <a:off x="3643306" y="1142984"/>
            <a:ext cx="857256" cy="4286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rot="5400000">
            <a:off x="4714876" y="1142984"/>
            <a:ext cx="928694"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flipV="1">
            <a:off x="2500298" y="3143248"/>
            <a:ext cx="571504"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rot="10800000">
            <a:off x="5929322" y="3286124"/>
            <a:ext cx="500066" cy="2143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74638"/>
            <a:ext cx="7772400" cy="1282700"/>
          </a:xfrm>
          <a:solidFill>
            <a:srgbClr val="CCFF99"/>
          </a:solidFill>
        </p:spPr>
        <p:txBody>
          <a:bodyPr>
            <a:normAutofit fontScale="90000"/>
          </a:bodyPr>
          <a:lstStyle/>
          <a:p>
            <a:pPr fontAlgn="auto">
              <a:spcAft>
                <a:spcPts val="0"/>
              </a:spcAft>
              <a:defRPr/>
            </a:pPr>
            <a:r>
              <a:rPr lang="ru-RU" sz="2000" dirty="0">
                <a:solidFill>
                  <a:schemeClr val="tx1"/>
                </a:solidFill>
                <a:latin typeface="Times New Roman" pitchFamily="18" charset="0"/>
                <a:cs typeface="Times New Roman" pitchFamily="18" charset="0"/>
              </a:rPr>
              <a:t>Экологические проблемы, затрагивающие определенные регионы, получили название </a:t>
            </a:r>
            <a:r>
              <a:rPr lang="ru-RU" sz="2000" b="1" i="1" dirty="0">
                <a:solidFill>
                  <a:schemeClr val="tx1"/>
                </a:solidFill>
                <a:latin typeface="Times New Roman" pitchFamily="18" charset="0"/>
                <a:cs typeface="Times New Roman" pitchFamily="18" charset="0"/>
              </a:rPr>
              <a:t>региональных.</a:t>
            </a:r>
            <a:r>
              <a:rPr lang="ru-RU" sz="2000" dirty="0">
                <a:solidFill>
                  <a:schemeClr val="tx1"/>
                </a:solidFill>
                <a:latin typeface="Times New Roman" pitchFamily="18" charset="0"/>
                <a:cs typeface="Times New Roman" pitchFamily="18" charset="0"/>
              </a:rPr>
              <a:t> </a:t>
            </a:r>
            <a:r>
              <a:rPr lang="ru-RU" sz="2000" dirty="0" smtClean="0">
                <a:solidFill>
                  <a:schemeClr val="tx1"/>
                </a:solidFill>
                <a:latin typeface="Times New Roman" pitchFamily="18" charset="0"/>
                <a:cs typeface="Times New Roman" pitchFamily="18" charset="0"/>
              </a:rPr>
              <a:t>Экологических проблем регионов </a:t>
            </a:r>
            <a:r>
              <a:rPr lang="ru-RU" sz="2000" dirty="0">
                <a:solidFill>
                  <a:schemeClr val="tx1"/>
                </a:solidFill>
                <a:latin typeface="Times New Roman" pitchFamily="18" charset="0"/>
                <a:cs typeface="Times New Roman" pitchFamily="18" charset="0"/>
              </a:rPr>
              <a:t>специфичны и определяются особенностями </a:t>
            </a:r>
            <a:r>
              <a:rPr lang="ru-RU" sz="2000" dirty="0" smtClean="0">
                <a:solidFill>
                  <a:schemeClr val="tx1"/>
                </a:solidFill>
                <a:latin typeface="Times New Roman" pitchFamily="18" charset="0"/>
                <a:cs typeface="Times New Roman" pitchFamily="18" charset="0"/>
              </a:rPr>
              <a:t>хозяйствования </a:t>
            </a:r>
            <a:r>
              <a:rPr lang="ru-RU" sz="2000" dirty="0">
                <a:solidFill>
                  <a:schemeClr val="tx1"/>
                </a:solidFill>
                <a:latin typeface="Times New Roman" pitchFamily="18" charset="0"/>
                <a:cs typeface="Times New Roman" pitchFamily="18" charset="0"/>
              </a:rPr>
              <a:t>в специфических природно-климатических условиях.</a:t>
            </a:r>
          </a:p>
        </p:txBody>
      </p:sp>
      <p:sp>
        <p:nvSpPr>
          <p:cNvPr id="3" name="Объект 2"/>
          <p:cNvSpPr>
            <a:spLocks noGrp="1"/>
          </p:cNvSpPr>
          <p:nvPr>
            <p:ph sz="quarter" idx="1"/>
          </p:nvPr>
        </p:nvSpPr>
        <p:spPr>
          <a:gradFill>
            <a:gsLst>
              <a:gs pos="0">
                <a:srgbClr val="CCFF99"/>
              </a:gs>
              <a:gs pos="50000">
                <a:schemeClr val="accent1">
                  <a:tint val="44500"/>
                  <a:satMod val="160000"/>
                </a:schemeClr>
              </a:gs>
              <a:gs pos="100000">
                <a:schemeClr val="accent1">
                  <a:tint val="23500"/>
                  <a:satMod val="160000"/>
                </a:schemeClr>
              </a:gs>
            </a:gsLst>
            <a:lin ang="5400000" scaled="0"/>
          </a:gradFill>
        </p:spPr>
        <p:txBody>
          <a:bodyPr>
            <a:normAutofit lnSpcReduction="10000"/>
          </a:bodyPr>
          <a:lstStyle/>
          <a:p>
            <a:pPr marL="274320" indent="-274320" fontAlgn="auto">
              <a:spcBef>
                <a:spcPts val="580"/>
              </a:spcBef>
              <a:spcAft>
                <a:spcPts val="0"/>
              </a:spcAft>
              <a:buFont typeface="Wingdings 2"/>
              <a:buChar char=""/>
              <a:defRPr/>
            </a:pPr>
            <a:r>
              <a:rPr lang="ru-RU" sz="2400" b="1" dirty="0">
                <a:latin typeface="Times New Roman" pitchFamily="18" charset="0"/>
                <a:cs typeface="Times New Roman" pitchFamily="18" charset="0"/>
              </a:rPr>
              <a:t>Каспийское </a:t>
            </a:r>
            <a:r>
              <a:rPr lang="ru-RU" sz="2400" b="1" dirty="0" smtClean="0">
                <a:latin typeface="Times New Roman" pitchFamily="18" charset="0"/>
                <a:cs typeface="Times New Roman" pitchFamily="18" charset="0"/>
              </a:rPr>
              <a:t>море </a:t>
            </a:r>
            <a:r>
              <a:rPr lang="ru-RU" sz="2400" dirty="0" smtClean="0">
                <a:latin typeface="Times New Roman" pitchFamily="18" charset="0"/>
                <a:cs typeface="Times New Roman" pitchFamily="18" charset="0"/>
              </a:rPr>
              <a:t>(нефтяные загрязнения)</a:t>
            </a:r>
            <a:r>
              <a:rPr lang="ru-RU" sz="2400" b="1" dirty="0" smtClean="0">
                <a:latin typeface="Times New Roman" pitchFamily="18" charset="0"/>
                <a:cs typeface="Times New Roman" pitchFamily="18" charset="0"/>
              </a:rPr>
              <a:t>;</a:t>
            </a:r>
          </a:p>
          <a:p>
            <a:pPr marL="274320" indent="-274320" fontAlgn="auto">
              <a:spcBef>
                <a:spcPts val="580"/>
              </a:spcBef>
              <a:spcAft>
                <a:spcPts val="0"/>
              </a:spcAft>
              <a:buFont typeface="Wingdings 2"/>
              <a:buChar char=""/>
              <a:defRPr/>
            </a:pPr>
            <a:r>
              <a:rPr lang="ru-RU" sz="2400" b="1" dirty="0">
                <a:latin typeface="Times New Roman" pitchFamily="18" charset="0"/>
                <a:cs typeface="Times New Roman" pitchFamily="18" charset="0"/>
              </a:rPr>
              <a:t> Аральское море </a:t>
            </a:r>
            <a:r>
              <a:rPr lang="ru-RU" sz="2400" b="1" dirty="0" smtClean="0">
                <a:latin typeface="Times New Roman" pitchFamily="18" charset="0"/>
                <a:cs typeface="Times New Roman" pitchFamily="18" charset="0"/>
              </a:rPr>
              <a:t>(</a:t>
            </a:r>
            <a:r>
              <a:rPr lang="ru-RU" sz="2400" dirty="0" smtClean="0">
                <a:latin typeface="Times New Roman" pitchFamily="18" charset="0"/>
                <a:cs typeface="Times New Roman" pitchFamily="18" charset="0"/>
              </a:rPr>
              <a:t>снижение уровня воды, вследствие </a:t>
            </a:r>
            <a:r>
              <a:rPr lang="ru-RU" sz="2400" dirty="0">
                <a:latin typeface="Times New Roman" pitchFamily="18" charset="0"/>
                <a:cs typeface="Times New Roman" pitchFamily="18" charset="0"/>
              </a:rPr>
              <a:t>забора воды для </a:t>
            </a:r>
            <a:r>
              <a:rPr lang="ru-RU" sz="2400" dirty="0" smtClean="0">
                <a:latin typeface="Times New Roman" pitchFamily="18" charset="0"/>
                <a:cs typeface="Times New Roman" pitchFamily="18" charset="0"/>
              </a:rPr>
              <a:t>орошения);</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Озеро Байкал;</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Арктика </a:t>
            </a:r>
            <a:r>
              <a:rPr lang="ru-RU" sz="2400" dirty="0" smtClean="0">
                <a:latin typeface="Times New Roman" pitchFamily="18" charset="0"/>
                <a:cs typeface="Times New Roman" pitchFamily="18" charset="0"/>
              </a:rPr>
              <a:t>(загрязнения промышленностью, накапливание отходов);</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Уральский регион (</a:t>
            </a:r>
            <a:r>
              <a:rPr lang="ru-RU" sz="2400" dirty="0" smtClean="0">
                <a:latin typeface="Times New Roman" pitchFamily="18" charset="0"/>
                <a:cs typeface="Times New Roman" pitchFamily="18" charset="0"/>
              </a:rPr>
              <a:t>загрязнения, деградация, ландшафтов),</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Африканский регион;</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Равнинный Китай;</a:t>
            </a:r>
          </a:p>
          <a:p>
            <a:pPr marL="274320" indent="-274320" fontAlgn="auto">
              <a:spcBef>
                <a:spcPts val="580"/>
              </a:spcBef>
              <a:spcAft>
                <a:spcPts val="0"/>
              </a:spcAft>
              <a:buFont typeface="Wingdings 2"/>
              <a:buChar char=""/>
              <a:defRPr/>
            </a:pPr>
            <a:r>
              <a:rPr lang="ru-RU" sz="2400" b="1" dirty="0" smtClean="0">
                <a:latin typeface="Times New Roman" pitchFamily="18" charset="0"/>
                <a:cs typeface="Times New Roman" pitchFamily="18" charset="0"/>
              </a:rPr>
              <a:t>Амазонка и др.</a:t>
            </a:r>
            <a:endParaRPr lang="ru-RU" sz="2400" b="1" dirty="0">
              <a:latin typeface="Times New Roman" pitchFamily="18" charset="0"/>
              <a:cs typeface="Times New Roman" pitchFamily="18" charset="0"/>
            </a:endParaRPr>
          </a:p>
        </p:txBody>
      </p:sp>
      <p:sp>
        <p:nvSpPr>
          <p:cNvPr id="4" name="TextBox 3"/>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a:t>
            </a:r>
            <a:r>
              <a:rPr lang="ru-RU" dirty="0" smtClean="0">
                <a:solidFill>
                  <a:srgbClr val="000000"/>
                </a:solidFill>
              </a:rPr>
              <a:t>. ИПиЭ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496944" cy="2376264"/>
          </a:xfrm>
          <a:solidFill>
            <a:srgbClr val="CCFF99"/>
          </a:solidFill>
          <a:ln w="28575">
            <a:solidFill>
              <a:schemeClr val="accent1"/>
            </a:solidFill>
          </a:ln>
        </p:spPr>
        <p:txBody>
          <a:bodyPr/>
          <a:lstStyle/>
          <a:p>
            <a:pPr algn="just"/>
            <a:r>
              <a:rPr lang="ru-RU" sz="2000" dirty="0">
                <a:solidFill>
                  <a:schemeClr val="tx1"/>
                </a:solidFill>
                <a:latin typeface="Times New Roman" pitchFamily="18" charset="0"/>
                <a:cs typeface="Times New Roman" pitchFamily="18" charset="0"/>
              </a:rPr>
              <a:t>Научно-технический прогресс поставил перед человечеством ряд новых, весьма сложных проблем, с которыми оно до этого не сталкивалось вовсе, или проблемы не были столь масштабными. Среди них особое место занимают отношения между человеком и окружающей средой. В прошлом столетии на природу легла нагрузка, вызванная 4-кратным ростом численности населения и 18-кратным увеличением объема мирового производства.</a:t>
            </a:r>
          </a:p>
        </p:txBody>
      </p:sp>
      <p:sp>
        <p:nvSpPr>
          <p:cNvPr id="3" name="Объект 2"/>
          <p:cNvSpPr>
            <a:spLocks noGrp="1"/>
          </p:cNvSpPr>
          <p:nvPr>
            <p:ph sz="quarter" idx="1"/>
          </p:nvPr>
        </p:nvSpPr>
        <p:spPr>
          <a:xfrm>
            <a:off x="395536" y="2780928"/>
            <a:ext cx="8496944" cy="3744416"/>
          </a:xfrm>
          <a:solidFill>
            <a:srgbClr val="CCFF99"/>
          </a:solidFill>
          <a:ln w="28575">
            <a:solidFill>
              <a:srgbClr val="FF0000"/>
            </a:solidFill>
          </a:ln>
        </p:spPr>
        <p:txBody>
          <a:bodyPr/>
          <a:lstStyle/>
          <a:p>
            <a:pPr marL="0" indent="0">
              <a:buNone/>
            </a:pPr>
            <a:endParaRPr lang="ru-RU" sz="2000" dirty="0" smtClean="0">
              <a:latin typeface="Times New Roman" pitchFamily="18" charset="0"/>
              <a:cs typeface="Times New Roman" pitchFamily="18" charset="0"/>
            </a:endParaRPr>
          </a:p>
          <a:p>
            <a:pPr marL="0" indent="0" algn="just">
              <a:buNone/>
            </a:pPr>
            <a:r>
              <a:rPr lang="ru-RU" sz="2000" dirty="0" smtClean="0">
                <a:latin typeface="Times New Roman" pitchFamily="18" charset="0"/>
                <a:cs typeface="Times New Roman" pitchFamily="18" charset="0"/>
              </a:rPr>
              <a:t>Современный </a:t>
            </a:r>
            <a:r>
              <a:rPr lang="ru-RU" sz="2000" dirty="0">
                <a:latin typeface="Times New Roman" pitchFamily="18" charset="0"/>
                <a:cs typeface="Times New Roman" pitchFamily="18" charset="0"/>
              </a:rPr>
              <a:t>этап развития человечества характеризуется стремительным темпом роста числа и размера населенных пунктов. Особенно интенсивно увеличиваются большие города численностью от ста тысяч человек. Они занимают около одного процента от всей площади суши планеты, однако их воздействие на мировую экономику и природные условия по-настоящему велико. Именно в их деятельности кроются основные причины экологических проблем. На этих ограниченных территориях проживает более 45% населения Земного шара, производящего около 80% всех выбросов, которые загрязняют гидросферу и атмосферный </a:t>
            </a:r>
            <a:r>
              <a:rPr lang="ru-RU" sz="2000" dirty="0" smtClean="0">
                <a:latin typeface="Times New Roman" pitchFamily="18" charset="0"/>
                <a:cs typeface="Times New Roman" pitchFamily="18" charset="0"/>
              </a:rPr>
              <a:t>воздух</a:t>
            </a:r>
          </a:p>
          <a:p>
            <a:pPr marL="0" indent="0">
              <a:buNone/>
            </a:pPr>
            <a:endParaRPr lang="ru-RU" sz="2000" dirty="0">
              <a:latin typeface="Times New Roman" pitchFamily="18" charset="0"/>
              <a:cs typeface="Times New Roman" pitchFamily="18" charset="0"/>
            </a:endParaRPr>
          </a:p>
        </p:txBody>
      </p:sp>
      <p:sp>
        <p:nvSpPr>
          <p:cNvPr id="4" name="TextBox 1"/>
          <p:cNvSpPr txBox="1">
            <a:spLocks noChangeArrowheads="1"/>
          </p:cNvSpPr>
          <p:nvPr/>
        </p:nvSpPr>
        <p:spPr bwMode="auto">
          <a:xfrm>
            <a:off x="3786182" y="6072206"/>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17940530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827088" y="1052513"/>
            <a:ext cx="7772400" cy="4679950"/>
          </a:xfrm>
          <a:gradFill>
            <a:gsLst>
              <a:gs pos="0">
                <a:srgbClr val="FFFF00"/>
              </a:gs>
              <a:gs pos="72000">
                <a:srgbClr val="CCECFF"/>
              </a:gs>
              <a:gs pos="100000">
                <a:schemeClr val="accent1">
                  <a:tint val="23500"/>
                  <a:satMod val="160000"/>
                </a:schemeClr>
              </a:gs>
            </a:gsLst>
            <a:lin ang="5400000" scaled="0"/>
          </a:gradFill>
        </p:spPr>
        <p:txBody>
          <a:bodyPr>
            <a:normAutofit/>
          </a:bodyPr>
          <a:lstStyle/>
          <a:p>
            <a:pPr marL="0" indent="0" algn="ctr" fontAlgn="auto">
              <a:spcBef>
                <a:spcPts val="580"/>
              </a:spcBef>
              <a:spcAft>
                <a:spcPts val="0"/>
              </a:spcAft>
              <a:buFont typeface="Wingdings 2"/>
              <a:buNone/>
              <a:defRPr/>
            </a:pPr>
            <a:r>
              <a:rPr lang="ru-RU" sz="3200" b="1" u="sng" dirty="0" smtClean="0">
                <a:latin typeface="Times New Roman" pitchFamily="18" charset="0"/>
                <a:cs typeface="Times New Roman" pitchFamily="18" charset="0"/>
              </a:rPr>
              <a:t>Экологические </a:t>
            </a:r>
            <a:r>
              <a:rPr lang="ru-RU" sz="3200" b="1" u="sng" dirty="0">
                <a:latin typeface="Times New Roman" pitchFamily="18" charset="0"/>
                <a:cs typeface="Times New Roman" pitchFamily="18" charset="0"/>
              </a:rPr>
              <a:t>проблемы </a:t>
            </a:r>
            <a:r>
              <a:rPr lang="ru-RU" sz="3200" b="1" u="sng" dirty="0" smtClean="0">
                <a:latin typeface="Times New Roman" pitchFamily="18" charset="0"/>
                <a:cs typeface="Times New Roman" pitchFamily="18" charset="0"/>
              </a:rPr>
              <a:t>Беларуси</a:t>
            </a:r>
          </a:p>
          <a:p>
            <a:pPr marL="0" indent="0" algn="ctr" fontAlgn="auto">
              <a:spcBef>
                <a:spcPts val="580"/>
              </a:spcBef>
              <a:spcAft>
                <a:spcPts val="0"/>
              </a:spcAft>
              <a:buFont typeface="Wingdings 2"/>
              <a:buNone/>
              <a:defRPr/>
            </a:pPr>
            <a:endParaRPr lang="ru-RU" sz="3200" b="1" dirty="0">
              <a:latin typeface="Times New Roman" pitchFamily="18" charset="0"/>
              <a:cs typeface="Times New Roman" pitchFamily="18" charset="0"/>
            </a:endParaRPr>
          </a:p>
          <a:p>
            <a:pPr marL="274320" indent="-274320" fontAlgn="auto">
              <a:spcBef>
                <a:spcPts val="580"/>
              </a:spcBef>
              <a:spcAft>
                <a:spcPts val="0"/>
              </a:spcAft>
              <a:buFont typeface="Wingdings 2"/>
              <a:buChar char=""/>
              <a:defRPr/>
            </a:pPr>
            <a:r>
              <a:rPr lang="ru-RU" sz="2800" b="1" i="1" dirty="0" smtClean="0">
                <a:latin typeface="Times New Roman" pitchFamily="18" charset="0"/>
                <a:cs typeface="Times New Roman" pitchFamily="18" charset="0"/>
              </a:rPr>
              <a:t>Радиоактивное загрязнение;</a:t>
            </a:r>
          </a:p>
          <a:p>
            <a:pPr marL="274320" indent="-274320" fontAlgn="auto">
              <a:spcBef>
                <a:spcPts val="580"/>
              </a:spcBef>
              <a:spcAft>
                <a:spcPts val="0"/>
              </a:spcAft>
              <a:buFont typeface="Wingdings 2"/>
              <a:buChar char=""/>
              <a:defRPr/>
            </a:pPr>
            <a:r>
              <a:rPr lang="ru-RU" sz="2800" b="1" i="1" dirty="0" smtClean="0">
                <a:latin typeface="Times New Roman" pitchFamily="18" charset="0"/>
                <a:cs typeface="Times New Roman" pitchFamily="18" charset="0"/>
              </a:rPr>
              <a:t>Антропогенная трансформация ландшафтов;</a:t>
            </a:r>
          </a:p>
          <a:p>
            <a:pPr marL="274320" indent="-274320" fontAlgn="auto">
              <a:spcBef>
                <a:spcPts val="580"/>
              </a:spcBef>
              <a:spcAft>
                <a:spcPts val="0"/>
              </a:spcAft>
              <a:buFont typeface="Wingdings 2"/>
              <a:buChar char=""/>
              <a:defRPr/>
            </a:pPr>
            <a:r>
              <a:rPr lang="ru-RU" sz="2800" b="1" i="1" dirty="0" smtClean="0">
                <a:latin typeface="Times New Roman" pitchFamily="18" charset="0"/>
                <a:cs typeface="Times New Roman" pitchFamily="18" charset="0"/>
              </a:rPr>
              <a:t> Некачественная мелиорация;</a:t>
            </a:r>
          </a:p>
          <a:p>
            <a:pPr marL="274320" indent="-274320" fontAlgn="auto">
              <a:spcBef>
                <a:spcPts val="580"/>
              </a:spcBef>
              <a:spcAft>
                <a:spcPts val="0"/>
              </a:spcAft>
              <a:buFont typeface="Wingdings 2"/>
              <a:buChar char=""/>
              <a:defRPr/>
            </a:pPr>
            <a:r>
              <a:rPr lang="ru-RU" sz="2800" b="1" i="1" dirty="0" smtClean="0">
                <a:latin typeface="Times New Roman" pitchFamily="18" charset="0"/>
                <a:cs typeface="Times New Roman" pitchFamily="18" charset="0"/>
              </a:rPr>
              <a:t>Загрязнения областных центров;</a:t>
            </a:r>
          </a:p>
          <a:p>
            <a:pPr marL="274320" indent="-274320" fontAlgn="auto">
              <a:spcBef>
                <a:spcPts val="580"/>
              </a:spcBef>
              <a:spcAft>
                <a:spcPts val="0"/>
              </a:spcAft>
              <a:buFont typeface="Wingdings 2"/>
              <a:buChar char=""/>
              <a:defRPr/>
            </a:pPr>
            <a:r>
              <a:rPr lang="ru-RU" sz="2800" b="1" i="1" dirty="0" smtClean="0">
                <a:latin typeface="Times New Roman" pitchFamily="18" charset="0"/>
                <a:cs typeface="Times New Roman" pitchFamily="18" charset="0"/>
              </a:rPr>
              <a:t>Загрязнение грунтовых вод</a:t>
            </a:r>
          </a:p>
          <a:p>
            <a:pPr marL="274320" indent="-274320" algn="ctr" fontAlgn="auto">
              <a:spcBef>
                <a:spcPts val="580"/>
              </a:spcBef>
              <a:spcAft>
                <a:spcPts val="0"/>
              </a:spcAft>
              <a:buFont typeface="Wingdings 2"/>
              <a:buChar char=""/>
              <a:defRPr/>
            </a:pPr>
            <a:endParaRPr lang="ru-RU" sz="3200" b="1" dirty="0">
              <a:latin typeface="Times New Roman" pitchFamily="18" charset="0"/>
              <a:cs typeface="Times New Roman" pitchFamily="18" charset="0"/>
            </a:endParaRPr>
          </a:p>
        </p:txBody>
      </p:sp>
      <p:sp>
        <p:nvSpPr>
          <p:cNvPr id="4" name="TextBox 3"/>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a:t>
            </a:r>
            <a:r>
              <a:rPr lang="ru-RU" dirty="0" smtClean="0">
                <a:solidFill>
                  <a:srgbClr val="000000"/>
                </a:solidFill>
              </a:rPr>
              <a:t>. ИПиЭ  </a:t>
            </a:r>
            <a:r>
              <a:rPr lang="ru-RU" b="1" dirty="0">
                <a:solidFill>
                  <a:srgbClr val="000000"/>
                </a:solidFill>
              </a:rPr>
              <a:t>Кирвель П.И.</a:t>
            </a:r>
          </a:p>
        </p:txBody>
      </p:sp>
      <p:grpSp>
        <p:nvGrpSpPr>
          <p:cNvPr id="5" name="Группа 4"/>
          <p:cNvGrpSpPr/>
          <p:nvPr/>
        </p:nvGrpSpPr>
        <p:grpSpPr>
          <a:xfrm>
            <a:off x="5715008" y="2285992"/>
            <a:ext cx="428628" cy="440770"/>
            <a:chOff x="3786182" y="428604"/>
            <a:chExt cx="428628" cy="440770"/>
          </a:xfrm>
        </p:grpSpPr>
        <p:sp>
          <p:nvSpPr>
            <p:cNvPr id="6" name="Овал 5"/>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3857620" y="500042"/>
              <a:ext cx="285752" cy="369332"/>
            </a:xfrm>
            <a:prstGeom prst="rect">
              <a:avLst/>
            </a:prstGeom>
            <a:noFill/>
          </p:spPr>
          <p:txBody>
            <a:bodyPr wrap="square" rtlCol="0">
              <a:spAutoFit/>
            </a:bodyPr>
            <a:lstStyle/>
            <a:p>
              <a:r>
                <a:rPr lang="ru-RU" dirty="0" smtClean="0"/>
                <a:t>1</a:t>
              </a:r>
              <a:endParaRPr lang="ru-RU" dirty="0"/>
            </a:p>
          </p:txBody>
        </p:sp>
      </p:grpSp>
      <p:grpSp>
        <p:nvGrpSpPr>
          <p:cNvPr id="8" name="Группа 7"/>
          <p:cNvGrpSpPr/>
          <p:nvPr/>
        </p:nvGrpSpPr>
        <p:grpSpPr>
          <a:xfrm>
            <a:off x="3357554" y="3214686"/>
            <a:ext cx="428628" cy="440770"/>
            <a:chOff x="3786182" y="428604"/>
            <a:chExt cx="428628" cy="440770"/>
          </a:xfrm>
        </p:grpSpPr>
        <p:sp>
          <p:nvSpPr>
            <p:cNvPr id="9" name="Овал 8"/>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3857620" y="500042"/>
              <a:ext cx="285752" cy="369332"/>
            </a:xfrm>
            <a:prstGeom prst="rect">
              <a:avLst/>
            </a:prstGeom>
            <a:noFill/>
          </p:spPr>
          <p:txBody>
            <a:bodyPr wrap="square" rtlCol="0">
              <a:spAutoFit/>
            </a:bodyPr>
            <a:lstStyle/>
            <a:p>
              <a:r>
                <a:rPr lang="ru-RU" dirty="0" smtClean="0"/>
                <a:t>2</a:t>
              </a:r>
              <a:endParaRPr lang="ru-RU" dirty="0"/>
            </a:p>
          </p:txBody>
        </p:sp>
      </p:grpSp>
      <p:grpSp>
        <p:nvGrpSpPr>
          <p:cNvPr id="11" name="Группа 10"/>
          <p:cNvGrpSpPr/>
          <p:nvPr/>
        </p:nvGrpSpPr>
        <p:grpSpPr>
          <a:xfrm>
            <a:off x="6000760" y="3714752"/>
            <a:ext cx="428628" cy="440770"/>
            <a:chOff x="3786182" y="428604"/>
            <a:chExt cx="428628" cy="440770"/>
          </a:xfrm>
        </p:grpSpPr>
        <p:sp>
          <p:nvSpPr>
            <p:cNvPr id="12" name="Овал 11"/>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3857620" y="500042"/>
              <a:ext cx="285752" cy="369332"/>
            </a:xfrm>
            <a:prstGeom prst="rect">
              <a:avLst/>
            </a:prstGeom>
            <a:noFill/>
          </p:spPr>
          <p:txBody>
            <a:bodyPr wrap="square" rtlCol="0">
              <a:spAutoFit/>
            </a:bodyPr>
            <a:lstStyle/>
            <a:p>
              <a:r>
                <a:rPr lang="ru-RU" dirty="0" smtClean="0"/>
                <a:t>3</a:t>
              </a:r>
              <a:endParaRPr lang="ru-RU" dirty="0"/>
            </a:p>
          </p:txBody>
        </p:sp>
      </p:grpSp>
      <p:grpSp>
        <p:nvGrpSpPr>
          <p:cNvPr id="15" name="Группа 14"/>
          <p:cNvGrpSpPr/>
          <p:nvPr/>
        </p:nvGrpSpPr>
        <p:grpSpPr>
          <a:xfrm>
            <a:off x="6572264" y="4214818"/>
            <a:ext cx="428628" cy="440770"/>
            <a:chOff x="3786182" y="428604"/>
            <a:chExt cx="428628" cy="440770"/>
          </a:xfrm>
        </p:grpSpPr>
        <p:sp>
          <p:nvSpPr>
            <p:cNvPr id="16" name="Овал 15"/>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p:cNvSpPr txBox="1"/>
            <p:nvPr/>
          </p:nvSpPr>
          <p:spPr>
            <a:xfrm>
              <a:off x="3857620" y="500042"/>
              <a:ext cx="285752" cy="369332"/>
            </a:xfrm>
            <a:prstGeom prst="rect">
              <a:avLst/>
            </a:prstGeom>
            <a:noFill/>
          </p:spPr>
          <p:txBody>
            <a:bodyPr wrap="square" rtlCol="0">
              <a:spAutoFit/>
            </a:bodyPr>
            <a:lstStyle/>
            <a:p>
              <a:r>
                <a:rPr lang="ru-RU" dirty="0" smtClean="0"/>
                <a:t>4</a:t>
              </a:r>
              <a:endParaRPr lang="ru-RU" dirty="0"/>
            </a:p>
          </p:txBody>
        </p:sp>
      </p:grpSp>
      <p:grpSp>
        <p:nvGrpSpPr>
          <p:cNvPr id="18" name="Группа 17"/>
          <p:cNvGrpSpPr/>
          <p:nvPr/>
        </p:nvGrpSpPr>
        <p:grpSpPr>
          <a:xfrm>
            <a:off x="5500694" y="4714884"/>
            <a:ext cx="428628" cy="440770"/>
            <a:chOff x="3786182" y="428604"/>
            <a:chExt cx="428628" cy="440770"/>
          </a:xfrm>
        </p:grpSpPr>
        <p:sp>
          <p:nvSpPr>
            <p:cNvPr id="19" name="Овал 18"/>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p:nvSpPr>
          <p:spPr>
            <a:xfrm>
              <a:off x="3857620" y="500042"/>
              <a:ext cx="285752" cy="369332"/>
            </a:xfrm>
            <a:prstGeom prst="rect">
              <a:avLst/>
            </a:prstGeom>
            <a:noFill/>
          </p:spPr>
          <p:txBody>
            <a:bodyPr wrap="square" rtlCol="0">
              <a:spAutoFit/>
            </a:bodyPr>
            <a:lstStyle/>
            <a:p>
              <a:r>
                <a:rPr lang="ru-RU" dirty="0" smtClean="0"/>
                <a:t>5</a:t>
              </a:r>
              <a:endParaRPr lang="ru-RU" dirty="0"/>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lum bright="-30000" contrast="40000"/>
          </a:blip>
          <a:srcRect l="5957" r="6017" b="17654"/>
          <a:stretch>
            <a:fillRect/>
          </a:stretch>
        </p:blipFill>
        <p:spPr bwMode="auto">
          <a:xfrm>
            <a:off x="467544" y="1196751"/>
            <a:ext cx="8296033" cy="4349897"/>
          </a:xfrm>
          <a:prstGeom prst="rect">
            <a:avLst/>
          </a:prstGeom>
          <a:noFill/>
          <a:ln w="9525">
            <a:noFill/>
            <a:miter lim="800000"/>
            <a:headEnd/>
            <a:tailEnd/>
          </a:ln>
        </p:spPr>
      </p:pic>
      <p:sp>
        <p:nvSpPr>
          <p:cNvPr id="3" name="TextBox 2"/>
          <p:cNvSpPr txBox="1">
            <a:spLocks noChangeArrowheads="1"/>
          </p:cNvSpPr>
          <p:nvPr/>
        </p:nvSpPr>
        <p:spPr bwMode="auto">
          <a:xfrm>
            <a:off x="3571868" y="628652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grpSp>
        <p:nvGrpSpPr>
          <p:cNvPr id="8" name="Группа 7"/>
          <p:cNvGrpSpPr/>
          <p:nvPr/>
        </p:nvGrpSpPr>
        <p:grpSpPr>
          <a:xfrm>
            <a:off x="3786182" y="428604"/>
            <a:ext cx="428628" cy="440770"/>
            <a:chOff x="3786182" y="428604"/>
            <a:chExt cx="428628" cy="440770"/>
          </a:xfrm>
        </p:grpSpPr>
        <p:sp>
          <p:nvSpPr>
            <p:cNvPr id="5" name="Овал 4"/>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3857620" y="500042"/>
              <a:ext cx="285752" cy="369332"/>
            </a:xfrm>
            <a:prstGeom prst="rect">
              <a:avLst/>
            </a:prstGeom>
            <a:noFill/>
          </p:spPr>
          <p:txBody>
            <a:bodyPr wrap="square" rtlCol="0">
              <a:spAutoFit/>
            </a:bodyPr>
            <a:lstStyle/>
            <a:p>
              <a:r>
                <a:rPr lang="ru-RU" dirty="0" smtClean="0"/>
                <a:t>1</a:t>
              </a:r>
              <a:endParaRPr lang="ru-RU" dirty="0"/>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357158" y="142852"/>
            <a:ext cx="8501122" cy="6286544"/>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4692" name="Picture 4" descr="Уникальные цветные фотографии начала XX века по методу Проку…"/>
          <p:cNvPicPr>
            <a:picLocks noChangeAspect="1" noChangeArrowheads="1"/>
          </p:cNvPicPr>
          <p:nvPr/>
        </p:nvPicPr>
        <p:blipFill>
          <a:blip r:embed="rId2"/>
          <a:srcRect/>
          <a:stretch>
            <a:fillRect/>
          </a:stretch>
        </p:blipFill>
        <p:spPr bwMode="auto">
          <a:xfrm>
            <a:off x="714348" y="571480"/>
            <a:ext cx="3786214" cy="3046719"/>
          </a:xfrm>
          <a:prstGeom prst="rect">
            <a:avLst/>
          </a:prstGeom>
          <a:noFill/>
        </p:spPr>
      </p:pic>
      <p:pic>
        <p:nvPicPr>
          <p:cNvPr id="114694" name="Picture 6" descr="Природный ландшафт. Ландшафтн"/>
          <p:cNvPicPr>
            <a:picLocks noChangeAspect="1" noChangeArrowheads="1"/>
          </p:cNvPicPr>
          <p:nvPr/>
        </p:nvPicPr>
        <p:blipFill>
          <a:blip r:embed="rId3"/>
          <a:srcRect/>
          <a:stretch>
            <a:fillRect/>
          </a:stretch>
        </p:blipFill>
        <p:spPr bwMode="auto">
          <a:xfrm>
            <a:off x="4857752" y="714356"/>
            <a:ext cx="3729230" cy="2786082"/>
          </a:xfrm>
          <a:prstGeom prst="rect">
            <a:avLst/>
          </a:prstGeom>
          <a:noFill/>
        </p:spPr>
      </p:pic>
      <p:pic>
        <p:nvPicPr>
          <p:cNvPr id="114696" name="Picture 8" descr="http://im2-tub-by.yandex.net/i?id=339585cfa1148d5b6fbd1a80c831f739-115-144&amp;n=21"/>
          <p:cNvPicPr>
            <a:picLocks noChangeAspect="1" noChangeArrowheads="1"/>
          </p:cNvPicPr>
          <p:nvPr/>
        </p:nvPicPr>
        <p:blipFill>
          <a:blip r:embed="rId4"/>
          <a:srcRect/>
          <a:stretch>
            <a:fillRect/>
          </a:stretch>
        </p:blipFill>
        <p:spPr bwMode="auto">
          <a:xfrm>
            <a:off x="3857620" y="3643314"/>
            <a:ext cx="2714644" cy="2714644"/>
          </a:xfrm>
          <a:prstGeom prst="rect">
            <a:avLst/>
          </a:prstGeom>
          <a:noFill/>
        </p:spPr>
      </p:pic>
      <p:sp>
        <p:nvSpPr>
          <p:cNvPr id="7" name="TextBox 6"/>
          <p:cNvSpPr txBox="1">
            <a:spLocks noChangeArrowheads="1"/>
          </p:cNvSpPr>
          <p:nvPr/>
        </p:nvSpPr>
        <p:spPr bwMode="auto">
          <a:xfrm>
            <a:off x="3643306"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grpSp>
        <p:nvGrpSpPr>
          <p:cNvPr id="8" name="Группа 7"/>
          <p:cNvGrpSpPr/>
          <p:nvPr/>
        </p:nvGrpSpPr>
        <p:grpSpPr>
          <a:xfrm>
            <a:off x="4500562" y="214290"/>
            <a:ext cx="428628" cy="440770"/>
            <a:chOff x="3786182" y="428604"/>
            <a:chExt cx="428628" cy="440770"/>
          </a:xfrm>
        </p:grpSpPr>
        <p:sp>
          <p:nvSpPr>
            <p:cNvPr id="9" name="Овал 8"/>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3857620" y="500042"/>
              <a:ext cx="285752" cy="369332"/>
            </a:xfrm>
            <a:prstGeom prst="rect">
              <a:avLst/>
            </a:prstGeom>
            <a:noFill/>
          </p:spPr>
          <p:txBody>
            <a:bodyPr wrap="square" rtlCol="0">
              <a:spAutoFit/>
            </a:bodyPr>
            <a:lstStyle/>
            <a:p>
              <a:r>
                <a:rPr lang="ru-RU" dirty="0" smtClean="0"/>
                <a:t>2</a:t>
              </a:r>
              <a:endParaRPr lang="ru-RU" dirty="0"/>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14282" y="214290"/>
            <a:ext cx="8643998" cy="6286544"/>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7762" name="Picture 2" descr="Архив - Новость Сайт Бреста - BUG.BY"/>
          <p:cNvPicPr>
            <a:picLocks noChangeAspect="1" noChangeArrowheads="1"/>
          </p:cNvPicPr>
          <p:nvPr/>
        </p:nvPicPr>
        <p:blipFill>
          <a:blip r:embed="rId2"/>
          <a:srcRect/>
          <a:stretch>
            <a:fillRect/>
          </a:stretch>
        </p:blipFill>
        <p:spPr bwMode="auto">
          <a:xfrm>
            <a:off x="428596" y="285728"/>
            <a:ext cx="3929090" cy="2946818"/>
          </a:xfrm>
          <a:prstGeom prst="rect">
            <a:avLst/>
          </a:prstGeom>
          <a:noFill/>
        </p:spPr>
      </p:pic>
      <p:pic>
        <p:nvPicPr>
          <p:cNvPr id="117764" name="Picture 4" descr="Зачем осушали полесские болота, и что из этого получилось? Український лісовод"/>
          <p:cNvPicPr>
            <a:picLocks noChangeAspect="1" noChangeArrowheads="1"/>
          </p:cNvPicPr>
          <p:nvPr/>
        </p:nvPicPr>
        <p:blipFill>
          <a:blip r:embed="rId3"/>
          <a:srcRect/>
          <a:stretch>
            <a:fillRect/>
          </a:stretch>
        </p:blipFill>
        <p:spPr bwMode="auto">
          <a:xfrm>
            <a:off x="428596" y="3357562"/>
            <a:ext cx="4878693" cy="3000396"/>
          </a:xfrm>
          <a:prstGeom prst="rect">
            <a:avLst/>
          </a:prstGeom>
          <a:noFill/>
        </p:spPr>
      </p:pic>
      <p:pic>
        <p:nvPicPr>
          <p:cNvPr id="117766" name="Picture 6" descr="Экономические проблемы природопользования: сайт Василия Голяна землепользование, аграрная реформа, природные ресурсы, водопользо"/>
          <p:cNvPicPr>
            <a:picLocks noChangeAspect="1" noChangeArrowheads="1"/>
          </p:cNvPicPr>
          <p:nvPr/>
        </p:nvPicPr>
        <p:blipFill>
          <a:blip r:embed="rId4"/>
          <a:srcRect/>
          <a:stretch>
            <a:fillRect/>
          </a:stretch>
        </p:blipFill>
        <p:spPr bwMode="auto">
          <a:xfrm>
            <a:off x="4714876" y="285728"/>
            <a:ext cx="4071966" cy="2714644"/>
          </a:xfrm>
          <a:prstGeom prst="rect">
            <a:avLst/>
          </a:prstGeom>
          <a:noFill/>
        </p:spPr>
      </p:pic>
      <p:pic>
        <p:nvPicPr>
          <p:cNvPr id="117768" name="Picture 8" descr="http://im3-tub-by.yandex.net/i?id=dcf198d922ce6828fdd5fad3b0945b37-136-144&amp;n=21"/>
          <p:cNvPicPr>
            <a:picLocks noChangeAspect="1" noChangeArrowheads="1"/>
          </p:cNvPicPr>
          <p:nvPr/>
        </p:nvPicPr>
        <p:blipFill>
          <a:blip r:embed="rId5"/>
          <a:srcRect/>
          <a:stretch>
            <a:fillRect/>
          </a:stretch>
        </p:blipFill>
        <p:spPr bwMode="auto">
          <a:xfrm>
            <a:off x="5643570" y="3786190"/>
            <a:ext cx="2714644" cy="2154479"/>
          </a:xfrm>
          <a:prstGeom prst="rect">
            <a:avLst/>
          </a:prstGeom>
          <a:noFill/>
        </p:spPr>
      </p:pic>
      <p:sp>
        <p:nvSpPr>
          <p:cNvPr id="6" name="TextBox 5"/>
          <p:cNvSpPr txBox="1">
            <a:spLocks noChangeArrowheads="1"/>
          </p:cNvSpPr>
          <p:nvPr/>
        </p:nvSpPr>
        <p:spPr bwMode="auto">
          <a:xfrm>
            <a:off x="3714744"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a:t>
            </a:r>
            <a:r>
              <a:rPr lang="ru-RU" dirty="0" smtClean="0">
                <a:solidFill>
                  <a:srgbClr val="000000"/>
                </a:solidFill>
              </a:rPr>
              <a:t>. ИПиЭ </a:t>
            </a:r>
            <a:r>
              <a:rPr lang="ru-RU" b="1" dirty="0" smtClean="0">
                <a:solidFill>
                  <a:srgbClr val="000000"/>
                </a:solidFill>
              </a:rPr>
              <a:t>Кирвель </a:t>
            </a:r>
            <a:r>
              <a:rPr lang="ru-RU" b="1" dirty="0">
                <a:solidFill>
                  <a:srgbClr val="000000"/>
                </a:solidFill>
              </a:rPr>
              <a:t>П.И.</a:t>
            </a:r>
          </a:p>
        </p:txBody>
      </p:sp>
      <p:grpSp>
        <p:nvGrpSpPr>
          <p:cNvPr id="8" name="Группа 7"/>
          <p:cNvGrpSpPr/>
          <p:nvPr/>
        </p:nvGrpSpPr>
        <p:grpSpPr>
          <a:xfrm>
            <a:off x="4286248" y="357166"/>
            <a:ext cx="428628" cy="440770"/>
            <a:chOff x="3786182" y="428604"/>
            <a:chExt cx="428628" cy="440770"/>
          </a:xfrm>
        </p:grpSpPr>
        <p:sp>
          <p:nvSpPr>
            <p:cNvPr id="9" name="Овал 8"/>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3857620" y="500042"/>
              <a:ext cx="285752" cy="369332"/>
            </a:xfrm>
            <a:prstGeom prst="rect">
              <a:avLst/>
            </a:prstGeom>
            <a:noFill/>
          </p:spPr>
          <p:txBody>
            <a:bodyPr wrap="square" rtlCol="0">
              <a:spAutoFit/>
            </a:bodyPr>
            <a:lstStyle/>
            <a:p>
              <a:r>
                <a:rPr lang="ru-RU" dirty="0" smtClean="0"/>
                <a:t>3</a:t>
              </a:r>
              <a:endParaRPr lang="ru-RU" dirty="0"/>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428596" y="285728"/>
            <a:ext cx="8286808" cy="6143668"/>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786" name="AutoShape 2" descr="Новости Томска"/>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18788" name="AutoShape 4" descr="Новости Томска"/>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18790" name="AutoShape 6" descr="TLT.ru - Новости Тольятти"/>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18792" name="Picture 8" descr="TLT.ru - Новости Тольятти"/>
          <p:cNvPicPr>
            <a:picLocks noChangeAspect="1" noChangeArrowheads="1"/>
          </p:cNvPicPr>
          <p:nvPr/>
        </p:nvPicPr>
        <p:blipFill>
          <a:blip r:embed="rId2"/>
          <a:srcRect/>
          <a:stretch>
            <a:fillRect/>
          </a:stretch>
        </p:blipFill>
        <p:spPr bwMode="auto">
          <a:xfrm>
            <a:off x="500034" y="357166"/>
            <a:ext cx="3896777" cy="2922583"/>
          </a:xfrm>
          <a:prstGeom prst="rect">
            <a:avLst/>
          </a:prstGeom>
          <a:noFill/>
        </p:spPr>
      </p:pic>
      <p:pic>
        <p:nvPicPr>
          <p:cNvPr id="118796" name="Picture 12" descr="Архив новостей 22.06.2012 - Фокус.ua"/>
          <p:cNvPicPr>
            <a:picLocks noChangeAspect="1" noChangeArrowheads="1"/>
          </p:cNvPicPr>
          <p:nvPr/>
        </p:nvPicPr>
        <p:blipFill>
          <a:blip r:embed="rId3"/>
          <a:srcRect/>
          <a:stretch>
            <a:fillRect/>
          </a:stretch>
        </p:blipFill>
        <p:spPr bwMode="auto">
          <a:xfrm>
            <a:off x="571472" y="3429000"/>
            <a:ext cx="3643338" cy="2939961"/>
          </a:xfrm>
          <a:prstGeom prst="rect">
            <a:avLst/>
          </a:prstGeom>
          <a:noFill/>
        </p:spPr>
      </p:pic>
      <p:pic>
        <p:nvPicPr>
          <p:cNvPr id="118798" name="Picture 14" descr="Час пик на минских улицах Официальный сайт Республики Беларусь"/>
          <p:cNvPicPr>
            <a:picLocks noChangeAspect="1" noChangeArrowheads="1"/>
          </p:cNvPicPr>
          <p:nvPr/>
        </p:nvPicPr>
        <p:blipFill>
          <a:blip r:embed="rId4"/>
          <a:srcRect/>
          <a:stretch>
            <a:fillRect/>
          </a:stretch>
        </p:blipFill>
        <p:spPr bwMode="auto">
          <a:xfrm>
            <a:off x="4714876" y="642918"/>
            <a:ext cx="4014261" cy="2714644"/>
          </a:xfrm>
          <a:prstGeom prst="rect">
            <a:avLst/>
          </a:prstGeom>
          <a:noFill/>
        </p:spPr>
      </p:pic>
      <p:pic>
        <p:nvPicPr>
          <p:cNvPr id="118800" name="Picture 16" descr="На станции минского метро в час пик произошла давка - RU.DELFI"/>
          <p:cNvPicPr>
            <a:picLocks noChangeAspect="1" noChangeArrowheads="1"/>
          </p:cNvPicPr>
          <p:nvPr/>
        </p:nvPicPr>
        <p:blipFill>
          <a:blip r:embed="rId5"/>
          <a:srcRect/>
          <a:stretch>
            <a:fillRect/>
          </a:stretch>
        </p:blipFill>
        <p:spPr bwMode="auto">
          <a:xfrm>
            <a:off x="4643438" y="3714752"/>
            <a:ext cx="3875891" cy="2428892"/>
          </a:xfrm>
          <a:prstGeom prst="rect">
            <a:avLst/>
          </a:prstGeom>
          <a:noFill/>
        </p:spPr>
      </p:pic>
      <p:sp>
        <p:nvSpPr>
          <p:cNvPr id="11" name="TextBox 10"/>
          <p:cNvSpPr txBox="1">
            <a:spLocks noChangeArrowheads="1"/>
          </p:cNvSpPr>
          <p:nvPr/>
        </p:nvSpPr>
        <p:spPr bwMode="auto">
          <a:xfrm>
            <a:off x="3714744"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grpSp>
        <p:nvGrpSpPr>
          <p:cNvPr id="12" name="Группа 11"/>
          <p:cNvGrpSpPr/>
          <p:nvPr/>
        </p:nvGrpSpPr>
        <p:grpSpPr>
          <a:xfrm>
            <a:off x="4357686" y="357166"/>
            <a:ext cx="428628" cy="440770"/>
            <a:chOff x="3786182" y="428604"/>
            <a:chExt cx="428628" cy="440770"/>
          </a:xfrm>
        </p:grpSpPr>
        <p:sp>
          <p:nvSpPr>
            <p:cNvPr id="13" name="Овал 12"/>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p:cNvSpPr txBox="1"/>
            <p:nvPr/>
          </p:nvSpPr>
          <p:spPr>
            <a:xfrm>
              <a:off x="3857620" y="500042"/>
              <a:ext cx="285752" cy="369332"/>
            </a:xfrm>
            <a:prstGeom prst="rect">
              <a:avLst/>
            </a:prstGeom>
            <a:noFill/>
          </p:spPr>
          <p:txBody>
            <a:bodyPr wrap="square" rtlCol="0">
              <a:spAutoFit/>
            </a:bodyPr>
            <a:lstStyle/>
            <a:p>
              <a:r>
                <a:rPr lang="ru-RU" dirty="0" smtClean="0"/>
                <a:t>4</a:t>
              </a:r>
              <a:endParaRPr lang="ru-RU" dirty="0"/>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285728"/>
            <a:ext cx="8572560" cy="6215106"/>
          </a:xfrm>
          <a:prstGeom prst="rect">
            <a:avLst/>
          </a:prstGeom>
          <a:solidFill>
            <a:srgbClr val="CCFF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810" name="AutoShape 2" descr="Зеленые реки: тотальное загрязнение грунтовых вод (Китай) Terra-Z"/>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19812" name="AutoShape 4" descr="Зеленые реки: тотальное загрязнение грунтовых вод (Китай) T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19814" name="AutoShape 6" descr="Зеленые реки: тотальное загрязнение грунтовых вод (Китай) T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19816" name="Picture 8" descr="В Крыму разработали программу сохранения подземных вод / Сит новости"/>
          <p:cNvPicPr>
            <a:picLocks noChangeAspect="1" noChangeArrowheads="1"/>
          </p:cNvPicPr>
          <p:nvPr/>
        </p:nvPicPr>
        <p:blipFill>
          <a:blip r:embed="rId2"/>
          <a:srcRect/>
          <a:stretch>
            <a:fillRect/>
          </a:stretch>
        </p:blipFill>
        <p:spPr bwMode="auto">
          <a:xfrm>
            <a:off x="500035" y="357167"/>
            <a:ext cx="4071965" cy="3053974"/>
          </a:xfrm>
          <a:prstGeom prst="rect">
            <a:avLst/>
          </a:prstGeom>
          <a:noFill/>
        </p:spPr>
      </p:pic>
      <p:pic>
        <p:nvPicPr>
          <p:cNvPr id="119818" name="Picture 10" descr="Зеленые реки: тотальное загрязнение грунтовых вод (Китай) Te…"/>
          <p:cNvPicPr>
            <a:picLocks noChangeAspect="1" noChangeArrowheads="1"/>
          </p:cNvPicPr>
          <p:nvPr/>
        </p:nvPicPr>
        <p:blipFill>
          <a:blip r:embed="rId3"/>
          <a:srcRect/>
          <a:stretch>
            <a:fillRect/>
          </a:stretch>
        </p:blipFill>
        <p:spPr bwMode="auto">
          <a:xfrm>
            <a:off x="571472" y="4143380"/>
            <a:ext cx="3886227" cy="2286016"/>
          </a:xfrm>
          <a:prstGeom prst="rect">
            <a:avLst/>
          </a:prstGeom>
          <a:noFill/>
        </p:spPr>
      </p:pic>
      <p:pic>
        <p:nvPicPr>
          <p:cNvPr id="119820" name="Picture 12" descr="Группы грунтов в строительстве: несцементированные и скальные грунты"/>
          <p:cNvPicPr>
            <a:picLocks noChangeAspect="1" noChangeArrowheads="1"/>
          </p:cNvPicPr>
          <p:nvPr/>
        </p:nvPicPr>
        <p:blipFill>
          <a:blip r:embed="rId4"/>
          <a:srcRect/>
          <a:stretch>
            <a:fillRect/>
          </a:stretch>
        </p:blipFill>
        <p:spPr bwMode="auto">
          <a:xfrm>
            <a:off x="4714876" y="2143116"/>
            <a:ext cx="4000528" cy="3000396"/>
          </a:xfrm>
          <a:prstGeom prst="rect">
            <a:avLst/>
          </a:prstGeom>
          <a:noFill/>
        </p:spPr>
      </p:pic>
      <p:sp>
        <p:nvSpPr>
          <p:cNvPr id="9" name="TextBox 8"/>
          <p:cNvSpPr txBox="1">
            <a:spLocks noChangeArrowheads="1"/>
          </p:cNvSpPr>
          <p:nvPr/>
        </p:nvSpPr>
        <p:spPr bwMode="auto">
          <a:xfrm>
            <a:off x="3714744" y="6489700"/>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grpSp>
        <p:nvGrpSpPr>
          <p:cNvPr id="10" name="Группа 9"/>
          <p:cNvGrpSpPr/>
          <p:nvPr/>
        </p:nvGrpSpPr>
        <p:grpSpPr>
          <a:xfrm>
            <a:off x="4786314" y="428604"/>
            <a:ext cx="428628" cy="440770"/>
            <a:chOff x="3786182" y="428604"/>
            <a:chExt cx="428628" cy="440770"/>
          </a:xfrm>
        </p:grpSpPr>
        <p:sp>
          <p:nvSpPr>
            <p:cNvPr id="11" name="Овал 10"/>
            <p:cNvSpPr/>
            <p:nvPr/>
          </p:nvSpPr>
          <p:spPr>
            <a:xfrm>
              <a:off x="3786182" y="428604"/>
              <a:ext cx="428628"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p:cNvSpPr txBox="1"/>
            <p:nvPr/>
          </p:nvSpPr>
          <p:spPr>
            <a:xfrm>
              <a:off x="3857620" y="500042"/>
              <a:ext cx="285752" cy="369332"/>
            </a:xfrm>
            <a:prstGeom prst="rect">
              <a:avLst/>
            </a:prstGeom>
            <a:noFill/>
          </p:spPr>
          <p:txBody>
            <a:bodyPr wrap="square" rtlCol="0">
              <a:spAutoFit/>
            </a:bodyPr>
            <a:lstStyle/>
            <a:p>
              <a:r>
                <a:rPr lang="ru-RU" dirty="0" smtClean="0"/>
                <a:t>5</a:t>
              </a:r>
              <a:endParaRPr lang="ru-RU" dirty="0"/>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blip>
          <a:srcRect/>
          <a:stretch>
            <a:fillRect/>
          </a:stretch>
        </p:blipFill>
        <p:spPr bwMode="auto">
          <a:xfrm>
            <a:off x="323528" y="903040"/>
            <a:ext cx="8340725" cy="532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683568" y="476672"/>
            <a:ext cx="7988424" cy="5381220"/>
          </a:xfrm>
          <a:solidFill>
            <a:srgbClr val="CCFF99"/>
          </a:solidFill>
          <a:ln w="28575">
            <a:solidFill>
              <a:srgbClr val="FF0000"/>
            </a:solidFill>
          </a:ln>
        </p:spPr>
        <p:txBody>
          <a:bodyPr/>
          <a:lstStyle/>
          <a:p>
            <a:pPr marL="0" indent="0" algn="just">
              <a:buNone/>
            </a:pPr>
            <a:endParaRPr lang="ru-RU" sz="2200" dirty="0" smtClean="0">
              <a:latin typeface="Times New Roman" pitchFamily="18" charset="0"/>
              <a:cs typeface="Times New Roman" pitchFamily="18" charset="0"/>
            </a:endParaRPr>
          </a:p>
          <a:p>
            <a:pPr marL="0" indent="0" algn="just">
              <a:buNone/>
            </a:pPr>
            <a:r>
              <a:rPr lang="ru-RU" sz="2200" dirty="0" smtClean="0">
                <a:latin typeface="Times New Roman" pitchFamily="18" charset="0"/>
                <a:cs typeface="Times New Roman" pitchFamily="18" charset="0"/>
              </a:rPr>
              <a:t>Для </a:t>
            </a:r>
            <a:r>
              <a:rPr lang="ru-RU" sz="2200" dirty="0">
                <a:latin typeface="Times New Roman" pitchFamily="18" charset="0"/>
                <a:cs typeface="Times New Roman" pitchFamily="18" charset="0"/>
              </a:rPr>
              <a:t>выполнения этой сложной задачи необходимо сотрудничество всех государств мира. Именно в этой области накоплен наибольший опыт разработки и выполнения международных конвенций по защите или восстановлению глобальных систем жизнеобеспечения. К этой категории относятся </a:t>
            </a:r>
            <a:r>
              <a:rPr lang="ru-RU" sz="2200" dirty="0" smtClean="0">
                <a:latin typeface="Times New Roman" pitchFamily="18" charset="0"/>
                <a:cs typeface="Times New Roman" pitchFamily="18" charset="0"/>
              </a:rPr>
              <a:t>соглашения </a:t>
            </a:r>
            <a:r>
              <a:rPr lang="ru-RU" sz="2200" dirty="0">
                <a:latin typeface="Times New Roman" pitchFamily="18" charset="0"/>
                <a:cs typeface="Times New Roman" pitchFamily="18" charset="0"/>
              </a:rPr>
              <a:t>ООН, такие как Конвенция по изменению климата, Конвенция по защите озонового слоя, Конвенция по борьбе с опустыниванием, Конвенция по охране биологического разнообразия и др. Не все конвенции пока эффективно осуществляются, но само согласие правительств сотрудничать в этой области уже является важным фактором политической жизни. </a:t>
            </a:r>
            <a:r>
              <a:rPr lang="ru-RU" dirty="0" smtClean="0"/>
              <a:t> </a:t>
            </a:r>
            <a:r>
              <a:rPr lang="ru-RU" sz="2200" b="1" dirty="0" smtClean="0">
                <a:latin typeface="Times New Roman" pitchFamily="18" charset="0"/>
                <a:cs typeface="Times New Roman" pitchFamily="18" charset="0"/>
              </a:rPr>
              <a:t>Поскольку экономические интересы зачастую перевешивают экологические и достижение сиюминутной прибыли превалируют над долговременным </a:t>
            </a:r>
            <a:r>
              <a:rPr lang="ru-RU" sz="2200" b="1" dirty="0" err="1" smtClean="0">
                <a:latin typeface="Times New Roman" pitchFamily="18" charset="0"/>
                <a:cs typeface="Times New Roman" pitchFamily="18" charset="0"/>
              </a:rPr>
              <a:t>будующим</a:t>
            </a:r>
            <a:r>
              <a:rPr lang="ru-RU" sz="2200" b="1" dirty="0" smtClean="0">
                <a:latin typeface="Times New Roman" pitchFamily="18" charset="0"/>
                <a:cs typeface="Times New Roman" pitchFamily="18" charset="0"/>
              </a:rPr>
              <a:t>.</a:t>
            </a:r>
            <a:endParaRPr lang="ru-RU" sz="2200" b="1" dirty="0">
              <a:latin typeface="Times New Roman" pitchFamily="18" charset="0"/>
              <a:cs typeface="Times New Roman" pitchFamily="18" charset="0"/>
            </a:endParaRPr>
          </a:p>
        </p:txBody>
      </p:sp>
      <p:sp>
        <p:nvSpPr>
          <p:cNvPr id="4" name="TextBox 1"/>
          <p:cNvSpPr txBox="1">
            <a:spLocks noChangeArrowheads="1"/>
          </p:cNvSpPr>
          <p:nvPr/>
        </p:nvSpPr>
        <p:spPr bwMode="auto">
          <a:xfrm>
            <a:off x="3491880" y="602128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232453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9592" y="260648"/>
            <a:ext cx="7772400" cy="922114"/>
          </a:xfrm>
          <a:solidFill>
            <a:srgbClr val="CCFF99"/>
          </a:solidFill>
          <a:ln w="28575">
            <a:solidFill>
              <a:schemeClr val="accent1"/>
            </a:solidFill>
          </a:ln>
        </p:spPr>
        <p:txBody>
          <a:bodyPr/>
          <a:lstStyle/>
          <a:p>
            <a:pPr algn="ctr"/>
            <a:r>
              <a:rPr lang="ru-RU" sz="2400" b="1" dirty="0">
                <a:solidFill>
                  <a:schemeClr val="tx1"/>
                </a:solidFill>
                <a:latin typeface="Times New Roman" pitchFamily="18" charset="0"/>
                <a:cs typeface="Times New Roman" pitchFamily="18" charset="0"/>
              </a:rPr>
              <a:t>Проблема деградации систем жизнеобеспечения природной среды</a:t>
            </a:r>
            <a:r>
              <a:rPr lang="ru-RU" sz="2400" b="1" dirty="0" smtClean="0">
                <a:latin typeface="Times New Roman" pitchFamily="18" charset="0"/>
                <a:cs typeface="Times New Roman" pitchFamily="18" charset="0"/>
              </a:rPr>
              <a:t>.</a:t>
            </a:r>
            <a:endParaRPr lang="ru-RU" sz="2400" b="1" dirty="0">
              <a:latin typeface="Times New Roman" pitchFamily="18" charset="0"/>
              <a:cs typeface="Times New Roman" pitchFamily="18" charset="0"/>
            </a:endParaRPr>
          </a:p>
        </p:txBody>
      </p:sp>
      <p:sp>
        <p:nvSpPr>
          <p:cNvPr id="3" name="Объект 2"/>
          <p:cNvSpPr>
            <a:spLocks noGrp="1"/>
          </p:cNvSpPr>
          <p:nvPr>
            <p:ph sz="quarter" idx="1"/>
          </p:nvPr>
        </p:nvSpPr>
        <p:spPr>
          <a:xfrm>
            <a:off x="611560" y="1268760"/>
            <a:ext cx="8132440" cy="4824536"/>
          </a:xfrm>
          <a:solidFill>
            <a:srgbClr val="CCFF99"/>
          </a:solidFill>
          <a:ln w="28575">
            <a:solidFill>
              <a:srgbClr val="FF0000"/>
            </a:solidFill>
          </a:ln>
        </p:spPr>
        <p:txBody>
          <a:bodyPr/>
          <a:lstStyle/>
          <a:p>
            <a:pPr algn="just"/>
            <a:r>
              <a:rPr lang="ru-RU" sz="2200" dirty="0" smtClean="0">
                <a:latin typeface="Times New Roman" pitchFamily="18" charset="0"/>
                <a:cs typeface="Times New Roman" pitchFamily="18" charset="0"/>
              </a:rPr>
              <a:t>Вызвана </a:t>
            </a:r>
            <a:r>
              <a:rPr lang="ru-RU" sz="2200" dirty="0">
                <a:latin typeface="Times New Roman" pitchFamily="18" charset="0"/>
                <a:cs typeface="Times New Roman" pitchFamily="18" charset="0"/>
              </a:rPr>
              <a:t>увеличением антропогенного давления на природные и природно- общественные системы. В результате возникают такие вопросы как ограниченность природных ресурсов, как </a:t>
            </a:r>
            <a:r>
              <a:rPr lang="ru-RU" sz="2200" dirty="0" err="1">
                <a:latin typeface="Times New Roman" pitchFamily="18" charset="0"/>
                <a:cs typeface="Times New Roman" pitchFamily="18" charset="0"/>
              </a:rPr>
              <a:t>возобновимых</a:t>
            </a:r>
            <a:r>
              <a:rPr lang="ru-RU" sz="2200" dirty="0">
                <a:latin typeface="Times New Roman" pitchFamily="18" charset="0"/>
                <a:cs typeface="Times New Roman" pitchFamily="18" charset="0"/>
              </a:rPr>
              <a:t>, так и </a:t>
            </a:r>
            <a:r>
              <a:rPr lang="ru-RU" sz="2200" dirty="0" err="1" smtClean="0">
                <a:latin typeface="Times New Roman" pitchFamily="18" charset="0"/>
                <a:cs typeface="Times New Roman" pitchFamily="18" charset="0"/>
              </a:rPr>
              <a:t>невозобновимых</a:t>
            </a:r>
            <a:r>
              <a:rPr lang="ru-RU" sz="2200" dirty="0">
                <a:latin typeface="Times New Roman" pitchFamily="18" charset="0"/>
                <a:cs typeface="Times New Roman" pitchFamily="18" charset="0"/>
              </a:rPr>
              <a:t>, дефицит пространства, загрязнение окружающей среды и антропогенная деградация систем жизнеобеспечения (снижение естественной биологической продуктивности, нарушение глобальных биогеохимических циклов, трансформация и деградация естественных ландшафтов, изменение естественного климата, деградация озонового слоя, ухудшение состояние почв и пр.). Основная стратегия на переходный период - сохранение эффективного функционирования систем жизнеобеспечения на основе понимания того, что предотвращение деградации систем существенно проще и экономичнее, чем их восстановление. </a:t>
            </a:r>
          </a:p>
        </p:txBody>
      </p:sp>
      <p:sp>
        <p:nvSpPr>
          <p:cNvPr id="4" name="TextBox 1"/>
          <p:cNvSpPr txBox="1">
            <a:spLocks noChangeArrowheads="1"/>
          </p:cNvSpPr>
          <p:nvPr/>
        </p:nvSpPr>
        <p:spPr bwMode="auto">
          <a:xfrm>
            <a:off x="3571868" y="6215082"/>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extLst>
      <p:ext uri="{BB962C8B-B14F-4D97-AF65-F5344CB8AC3E}">
        <p14:creationId xmlns:p14="http://schemas.microsoft.com/office/powerpoint/2010/main" val="592685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611188" y="260350"/>
            <a:ext cx="8137525" cy="6192838"/>
          </a:xfrm>
          <a:solidFill>
            <a:srgbClr val="CCFF99"/>
          </a:solidFill>
        </p:spPr>
        <p:txBody>
          <a:bodyPr anchor="ctr">
            <a:normAutofit lnSpcReduction="10000"/>
          </a:bodyPr>
          <a:lstStyle/>
          <a:p>
            <a:pPr marL="0" indent="0" fontAlgn="auto">
              <a:spcBef>
                <a:spcPts val="580"/>
              </a:spcBef>
              <a:spcAft>
                <a:spcPts val="0"/>
              </a:spcAft>
              <a:buFont typeface="Wingdings 2"/>
              <a:buNone/>
              <a:defRPr/>
            </a:pPr>
            <a:endParaRPr lang="ru-RU" sz="2400" b="1" i="1" dirty="0" smtClean="0">
              <a:latin typeface="Times New Roman" pitchFamily="18" charset="0"/>
              <a:cs typeface="Times New Roman" pitchFamily="18" charset="0"/>
            </a:endParaRPr>
          </a:p>
          <a:p>
            <a:pPr marL="0" indent="0" algn="just" fontAlgn="auto">
              <a:spcBef>
                <a:spcPts val="580"/>
              </a:spcBef>
              <a:spcAft>
                <a:spcPts val="0"/>
              </a:spcAft>
              <a:buFont typeface="Wingdings 2"/>
              <a:buNone/>
              <a:defRPr/>
            </a:pPr>
            <a:r>
              <a:rPr lang="ru-RU" sz="2400" b="1" i="1" dirty="0" smtClean="0">
                <a:latin typeface="Times New Roman" pitchFamily="18" charset="0"/>
                <a:cs typeface="Times New Roman" pitchFamily="18" charset="0"/>
              </a:rPr>
              <a:t>Экологическая проблема – </a:t>
            </a:r>
            <a:r>
              <a:rPr lang="ru-RU" sz="2400" dirty="0" smtClean="0">
                <a:latin typeface="Times New Roman" pitchFamily="18" charset="0"/>
                <a:cs typeface="Times New Roman" pitchFamily="18" charset="0"/>
              </a:rPr>
              <a:t>это антропогенное изменение природной среды, ведущее к нарушению её структуры и функционирования.</a:t>
            </a:r>
            <a:endParaRPr lang="ru-RU" sz="1800" dirty="0" smtClean="0">
              <a:latin typeface="Times New Roman" pitchFamily="18" charset="0"/>
              <a:cs typeface="Times New Roman" pitchFamily="18" charset="0"/>
            </a:endParaRPr>
          </a:p>
          <a:p>
            <a:pPr marL="0" indent="0" algn="just" fontAlgn="auto">
              <a:spcBef>
                <a:spcPts val="580"/>
              </a:spcBef>
              <a:spcAft>
                <a:spcPts val="0"/>
              </a:spcAft>
              <a:buFont typeface="Wingdings 2"/>
              <a:buNone/>
              <a:defRPr/>
            </a:pPr>
            <a:r>
              <a:rPr lang="ru-RU" sz="1800" dirty="0" smtClean="0">
                <a:latin typeface="Times New Roman" pitchFamily="18" charset="0"/>
                <a:cs typeface="Times New Roman" pitchFamily="18" charset="0"/>
              </a:rPr>
              <a:t>Различают </a:t>
            </a:r>
            <a:r>
              <a:rPr lang="ru-RU" sz="1800" dirty="0">
                <a:latin typeface="Times New Roman" pitchFamily="18" charset="0"/>
                <a:cs typeface="Times New Roman" pitchFamily="18" charset="0"/>
              </a:rPr>
              <a:t>экологические проблемы, связанные с нарушением отдель­ных компонентов ландшафта или их комплекса:</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атмосферные — загрязнение атмосферы: радиологическое, </a:t>
            </a:r>
            <a:r>
              <a:rPr lang="ru-RU" sz="1800" dirty="0" smtClean="0">
                <a:latin typeface="Times New Roman" pitchFamily="18" charset="0"/>
                <a:cs typeface="Times New Roman" pitchFamily="18" charset="0"/>
              </a:rPr>
              <a:t>химическое</a:t>
            </a:r>
            <a:r>
              <a:rPr lang="ru-RU" sz="1800" dirty="0">
                <a:latin typeface="Times New Roman" pitchFamily="18" charset="0"/>
                <a:cs typeface="Times New Roman" pitchFamily="18" charset="0"/>
              </a:rPr>
              <a:t>, механическое, тепловое;</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водные — истощение и загрязнение поверхностных и подземных вод, загрязнение морей и океанов;</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геолого-геоморфологические — интенсификация </a:t>
            </a:r>
            <a:r>
              <a:rPr lang="ru-RU" sz="1800" dirty="0" smtClean="0">
                <a:latin typeface="Times New Roman" pitchFamily="18" charset="0"/>
                <a:cs typeface="Times New Roman" pitchFamily="18" charset="0"/>
              </a:rPr>
              <a:t>неблагоприятных </a:t>
            </a:r>
            <a:r>
              <a:rPr lang="ru-RU" sz="1800" dirty="0">
                <a:latin typeface="Times New Roman" pitchFamily="18" charset="0"/>
                <a:cs typeface="Times New Roman" pitchFamily="18" charset="0"/>
              </a:rPr>
              <a:t>геолого-геоморфологических процессов, нарушение рельефа и </a:t>
            </a:r>
            <a:r>
              <a:rPr lang="ru-RU" sz="1800" dirty="0" smtClean="0">
                <a:latin typeface="Times New Roman" pitchFamily="18" charset="0"/>
                <a:cs typeface="Times New Roman" pitchFamily="18" charset="0"/>
              </a:rPr>
              <a:t>геологического </a:t>
            </a:r>
            <a:r>
              <a:rPr lang="ru-RU" sz="1800" dirty="0">
                <a:latin typeface="Times New Roman" pitchFamily="18" charset="0"/>
                <a:cs typeface="Times New Roman" pitchFamily="18" charset="0"/>
              </a:rPr>
              <a:t>строения;</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почвенные — загрязнение почв, эрозия, дефляция, вторичное </a:t>
            </a:r>
            <a:r>
              <a:rPr lang="ru-RU" sz="1800" dirty="0" smtClean="0">
                <a:latin typeface="Times New Roman" pitchFamily="18" charset="0"/>
                <a:cs typeface="Times New Roman" pitchFamily="18" charset="0"/>
              </a:rPr>
              <a:t>засоление</a:t>
            </a:r>
            <a:r>
              <a:rPr lang="ru-RU" sz="1800" dirty="0">
                <a:latin typeface="Times New Roman" pitchFamily="18" charset="0"/>
                <a:cs typeface="Times New Roman" pitchFamily="18" charset="0"/>
              </a:rPr>
              <a:t>, заболачивание и др.;</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биотические -сведение растительности, деградация лесов, </a:t>
            </a:r>
            <a:r>
              <a:rPr lang="ru-RU" sz="1800" dirty="0" smtClean="0">
                <a:latin typeface="Times New Roman" pitchFamily="18" charset="0"/>
                <a:cs typeface="Times New Roman" pitchFamily="18" charset="0"/>
              </a:rPr>
              <a:t>пастбищная </a:t>
            </a:r>
            <a:r>
              <a:rPr lang="ru-RU" sz="1800" dirty="0">
                <a:latin typeface="Times New Roman" pitchFamily="18" charset="0"/>
                <a:cs typeface="Times New Roman" pitchFamily="18" charset="0"/>
              </a:rPr>
              <a:t>дигрессия, сокращение видового разнообразия и др.;</a:t>
            </a:r>
          </a:p>
          <a:p>
            <a:pPr marL="274320" indent="-274320" algn="just" fontAlgn="auto">
              <a:spcBef>
                <a:spcPts val="580"/>
              </a:spcBef>
              <a:spcAft>
                <a:spcPts val="0"/>
              </a:spcAft>
              <a:buFont typeface="Wingdings 2"/>
              <a:buChar char=""/>
              <a:defRPr/>
            </a:pPr>
            <a:r>
              <a:rPr lang="ru-RU" sz="1800" dirty="0">
                <a:latin typeface="Times New Roman" pitchFamily="18" charset="0"/>
                <a:cs typeface="Times New Roman" pitchFamily="18" charset="0"/>
              </a:rPr>
              <a:t>ландшафтные — деградация ландшафтов, опустынивание, </a:t>
            </a:r>
            <a:r>
              <a:rPr lang="ru-RU" sz="1800" dirty="0" smtClean="0">
                <a:latin typeface="Times New Roman" pitchFamily="18" charset="0"/>
                <a:cs typeface="Times New Roman" pitchFamily="18" charset="0"/>
              </a:rPr>
              <a:t>снижение </a:t>
            </a:r>
            <a:r>
              <a:rPr lang="ru-RU" sz="1800" dirty="0">
                <a:latin typeface="Times New Roman" pitchFamily="18" charset="0"/>
                <a:cs typeface="Times New Roman" pitchFamily="18" charset="0"/>
              </a:rPr>
              <a:t>биоразнообразия, нарушение режима природоохранных </a:t>
            </a:r>
            <a:r>
              <a:rPr lang="ru-RU" sz="1800" dirty="0" smtClean="0">
                <a:latin typeface="Times New Roman" pitchFamily="18" charset="0"/>
                <a:cs typeface="Times New Roman" pitchFamily="18" charset="0"/>
              </a:rPr>
              <a:t>территорий </a:t>
            </a:r>
            <a:r>
              <a:rPr lang="ru-RU" sz="1800" dirty="0">
                <a:latin typeface="Times New Roman" pitchFamily="18" charset="0"/>
                <a:cs typeface="Times New Roman" pitchFamily="18" charset="0"/>
              </a:rPr>
              <a:t>и т. д.</a:t>
            </a:r>
          </a:p>
          <a:p>
            <a:pPr marL="0" indent="0" fontAlgn="auto">
              <a:spcBef>
                <a:spcPts val="580"/>
              </a:spcBef>
              <a:spcAft>
                <a:spcPts val="0"/>
              </a:spcAft>
              <a:buFont typeface="Wingdings 2"/>
              <a:buNone/>
              <a:defRPr/>
            </a:pPr>
            <a:endParaRPr lang="ru-RU" sz="2000" b="1" i="1" dirty="0">
              <a:latin typeface="Times New Roman" pitchFamily="18" charset="0"/>
              <a:cs typeface="Times New Roman" pitchFamily="18" charset="0"/>
            </a:endParaRPr>
          </a:p>
        </p:txBody>
      </p:sp>
      <p:sp>
        <p:nvSpPr>
          <p:cNvPr id="5" name="Прямоугольник 4"/>
          <p:cNvSpPr/>
          <p:nvPr/>
        </p:nvSpPr>
        <p:spPr>
          <a:xfrm>
            <a:off x="611188" y="260350"/>
            <a:ext cx="8137525" cy="61928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4" name="TextBox 1"/>
          <p:cNvSpPr txBox="1">
            <a:spLocks noChangeArrowheads="1"/>
          </p:cNvSpPr>
          <p:nvPr/>
        </p:nvSpPr>
        <p:spPr bwMode="auto">
          <a:xfrm>
            <a:off x="3491880" y="602128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755650" y="476250"/>
            <a:ext cx="7993063" cy="5976938"/>
          </a:xfrm>
          <a:solidFill>
            <a:srgbClr val="CCFF99"/>
          </a:solidFill>
        </p:spPr>
        <p:txBody>
          <a:bodyPr>
            <a:noAutofit/>
          </a:bodyPr>
          <a:lstStyle/>
          <a:p>
            <a:pPr marL="0" indent="0" fontAlgn="auto">
              <a:spcBef>
                <a:spcPts val="580"/>
              </a:spcBef>
              <a:spcAft>
                <a:spcPts val="0"/>
              </a:spcAft>
              <a:buFont typeface="Wingdings 2"/>
              <a:buNone/>
              <a:defRPr/>
            </a:pPr>
            <a:r>
              <a:rPr lang="ru-RU" sz="2400" dirty="0">
                <a:latin typeface="Times New Roman" pitchFamily="18" charset="0"/>
                <a:cs typeface="Times New Roman" pitchFamily="18" charset="0"/>
              </a:rPr>
              <a:t>По основным экологическим последствиям изменения </a:t>
            </a:r>
            <a:r>
              <a:rPr lang="ru-RU" sz="2400" dirty="0" smtClean="0">
                <a:latin typeface="Times New Roman" pitchFamily="18" charset="0"/>
                <a:cs typeface="Times New Roman" pitchFamily="18" charset="0"/>
              </a:rPr>
              <a:t>окружающей </a:t>
            </a:r>
            <a:r>
              <a:rPr lang="ru-RU" sz="2400" dirty="0">
                <a:latin typeface="Times New Roman" pitchFamily="18" charset="0"/>
                <a:cs typeface="Times New Roman" pitchFamily="18" charset="0"/>
              </a:rPr>
              <a:t>среды выделяют следующие экологические проблемы и ситуации:</a:t>
            </a:r>
          </a:p>
          <a:p>
            <a:pPr marL="274320" indent="-274320" fontAlgn="auto">
              <a:spcBef>
                <a:spcPts val="580"/>
              </a:spcBef>
              <a:spcAft>
                <a:spcPts val="0"/>
              </a:spcAft>
              <a:buFont typeface="Wingdings 2"/>
              <a:buChar char=""/>
              <a:defRPr/>
            </a:pPr>
            <a:r>
              <a:rPr lang="ru-RU" sz="2400" dirty="0" err="1">
                <a:latin typeface="Times New Roman" pitchFamily="18" charset="0"/>
                <a:cs typeface="Times New Roman" pitchFamily="18" charset="0"/>
              </a:rPr>
              <a:t>антропоэкологические</a:t>
            </a:r>
            <a:r>
              <a:rPr lang="ru-RU" sz="2400" dirty="0">
                <a:latin typeface="Times New Roman" pitchFamily="18" charset="0"/>
                <a:cs typeface="Times New Roman" pitchFamily="18" charset="0"/>
              </a:rPr>
              <a:t>, по изменению условий жизни и здоровья населения;</a:t>
            </a:r>
          </a:p>
          <a:p>
            <a:pPr marL="274320" indent="-274320" fontAlgn="auto">
              <a:spcBef>
                <a:spcPts val="580"/>
              </a:spcBef>
              <a:spcAft>
                <a:spcPts val="0"/>
              </a:spcAft>
              <a:buFont typeface="Wingdings 2"/>
              <a:buChar char=""/>
              <a:defRPr/>
            </a:pPr>
            <a:r>
              <a:rPr lang="ru-RU" sz="2400" dirty="0">
                <a:latin typeface="Times New Roman" pitchFamily="18" charset="0"/>
                <a:cs typeface="Times New Roman" pitchFamily="18" charset="0"/>
              </a:rPr>
              <a:t>природно-ресурсные, связанные с истощением и утратой природ­ных ресурсов и ухудшающие хозяйственную деятельность на </a:t>
            </a:r>
            <a:r>
              <a:rPr lang="ru-RU" sz="2400" dirty="0" smtClean="0">
                <a:latin typeface="Times New Roman" pitchFamily="18" charset="0"/>
                <a:cs typeface="Times New Roman" pitchFamily="18" charset="0"/>
              </a:rPr>
              <a:t>определенной </a:t>
            </a:r>
            <a:r>
              <a:rPr lang="ru-RU" sz="2400" dirty="0">
                <a:latin typeface="Times New Roman" pitchFamily="18" charset="0"/>
                <a:cs typeface="Times New Roman" pitchFamily="18" charset="0"/>
              </a:rPr>
              <a:t>территории;</a:t>
            </a:r>
          </a:p>
          <a:p>
            <a:pPr marL="274320" indent="-274320" fontAlgn="auto">
              <a:spcBef>
                <a:spcPts val="580"/>
              </a:spcBef>
              <a:spcAft>
                <a:spcPts val="0"/>
              </a:spcAft>
              <a:buFont typeface="Wingdings 2"/>
              <a:buChar char=""/>
              <a:defRPr/>
            </a:pPr>
            <a:r>
              <a:rPr lang="ru-RU" sz="2400" dirty="0">
                <a:latin typeface="Times New Roman" pitchFamily="18" charset="0"/>
                <a:cs typeface="Times New Roman" pitchFamily="18" charset="0"/>
              </a:rPr>
              <a:t>ландшафтно-генетические, обусловленные нарушением </a:t>
            </a:r>
            <a:r>
              <a:rPr lang="ru-RU" sz="2400" dirty="0" smtClean="0">
                <a:latin typeface="Times New Roman" pitchFamily="18" charset="0"/>
                <a:cs typeface="Times New Roman" pitchFamily="18" charset="0"/>
              </a:rPr>
              <a:t>целостности </a:t>
            </a:r>
            <a:r>
              <a:rPr lang="ru-RU" sz="2400" dirty="0">
                <a:latin typeface="Times New Roman" pitchFamily="18" charset="0"/>
                <a:cs typeface="Times New Roman" pitchFamily="18" charset="0"/>
              </a:rPr>
              <a:t>ландшафтов, утратой генофонда, потерей уникальных </a:t>
            </a:r>
            <a:r>
              <a:rPr lang="ru-RU" sz="2400" dirty="0" smtClean="0">
                <a:latin typeface="Times New Roman" pitchFamily="18" charset="0"/>
                <a:cs typeface="Times New Roman" pitchFamily="18" charset="0"/>
              </a:rPr>
              <a:t>природных </a:t>
            </a:r>
            <a:r>
              <a:rPr lang="ru-RU" sz="2400" dirty="0">
                <a:latin typeface="Times New Roman" pitchFamily="18" charset="0"/>
                <a:cs typeface="Times New Roman" pitchFamily="18" charset="0"/>
              </a:rPr>
              <a:t>объектов.</a:t>
            </a:r>
          </a:p>
          <a:p>
            <a:pPr marL="0" indent="0" fontAlgn="auto">
              <a:spcBef>
                <a:spcPts val="580"/>
              </a:spcBef>
              <a:spcAft>
                <a:spcPts val="0"/>
              </a:spcAft>
              <a:buFont typeface="Wingdings 2"/>
              <a:buNone/>
              <a:defRPr/>
            </a:pPr>
            <a:r>
              <a:rPr lang="ru-RU" sz="2400" dirty="0">
                <a:latin typeface="Times New Roman" pitchFamily="18" charset="0"/>
                <a:cs typeface="Times New Roman" pitchFamily="18" charset="0"/>
              </a:rPr>
              <a:t>По пространственному охвату территории экологические проблемы бывают </a:t>
            </a:r>
            <a:r>
              <a:rPr lang="ru-RU" sz="2400" b="1" dirty="0">
                <a:latin typeface="Times New Roman" pitchFamily="18" charset="0"/>
                <a:cs typeface="Times New Roman" pitchFamily="18" charset="0"/>
              </a:rPr>
              <a:t>глобальные, региональные, локальные</a:t>
            </a:r>
            <a:r>
              <a:rPr lang="ru-RU" sz="2400" dirty="0">
                <a:latin typeface="Times New Roman" pitchFamily="18" charset="0"/>
                <a:cs typeface="Times New Roman" pitchFamily="18" charset="0"/>
              </a:rPr>
              <a:t>.</a:t>
            </a:r>
          </a:p>
          <a:p>
            <a:pPr marL="274320" indent="-274320" fontAlgn="auto">
              <a:spcBef>
                <a:spcPts val="580"/>
              </a:spcBef>
              <a:spcAft>
                <a:spcPts val="0"/>
              </a:spcAft>
              <a:buFont typeface="Wingdings 2"/>
              <a:buChar char=""/>
              <a:defRPr/>
            </a:pPr>
            <a:endParaRPr lang="ru-RU" sz="2400" dirty="0"/>
          </a:p>
        </p:txBody>
      </p:sp>
      <p:sp>
        <p:nvSpPr>
          <p:cNvPr id="4" name="Прямоугольник 3"/>
          <p:cNvSpPr/>
          <p:nvPr/>
        </p:nvSpPr>
        <p:spPr>
          <a:xfrm>
            <a:off x="755650" y="476250"/>
            <a:ext cx="7993063" cy="59769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5" name="TextBox 1"/>
          <p:cNvSpPr txBox="1">
            <a:spLocks noChangeArrowheads="1"/>
          </p:cNvSpPr>
          <p:nvPr/>
        </p:nvSpPr>
        <p:spPr bwMode="auto">
          <a:xfrm>
            <a:off x="3491880" y="6021288"/>
            <a:ext cx="5078412" cy="368300"/>
          </a:xfrm>
          <a:prstGeom prst="rect">
            <a:avLst/>
          </a:prstGeom>
          <a:solidFill>
            <a:schemeClr val="bg1"/>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a:t>
            </a:r>
            <a:r>
              <a:rPr lang="ru-RU" dirty="0" smtClean="0">
                <a:solidFill>
                  <a:srgbClr val="000000"/>
                </a:solidFill>
              </a:rPr>
              <a:t>ИПиЭ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праведливость">
  <a:themeElements>
    <a:clrScheme name="Справедливость">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Справедливость">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Справедливость">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824</TotalTime>
  <Words>4834</Words>
  <Application>Microsoft Office PowerPoint</Application>
  <PresentationFormat>Экран (4:3)</PresentationFormat>
  <Paragraphs>219</Paragraphs>
  <Slides>56</Slides>
  <Notes>4</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56</vt:i4>
      </vt:variant>
    </vt:vector>
  </HeadingPairs>
  <TitlesOfParts>
    <vt:vector size="58" baseType="lpstr">
      <vt:lpstr>Справедливость</vt:lpstr>
      <vt:lpstr>Слайд</vt:lpstr>
      <vt:lpstr>«БЕЗОПАСНОСТЬ ЖИЗНЕДЕЯТЕЛЬНОСТИ ЧЕЛОВЕКА (БЖЧ)</vt:lpstr>
      <vt:lpstr>   Основные экологические проблемы  и пути их решения.  </vt:lpstr>
      <vt:lpstr>  План занятия:</vt:lpstr>
      <vt:lpstr>Природные особенности ноксосферы</vt:lpstr>
      <vt:lpstr>Научно-технический прогресс поставил перед человечеством ряд новых, весьма сложных проблем, с которыми оно до этого не сталкивалось вовсе, или проблемы не были столь масштабными. Среди них особое место занимают отношения между человеком и окружающей средой. В прошлом столетии на природу легла нагрузка, вызванная 4-кратным ростом численности населения и 18-кратным увеличением объема мирового производства.</vt:lpstr>
      <vt:lpstr>Презентация PowerPoint</vt:lpstr>
      <vt:lpstr>Проблема деградации систем жизнеобеспечения природной среды.</vt:lpstr>
      <vt:lpstr>Презентация PowerPoint</vt:lpstr>
      <vt:lpstr>Презентация PowerPoint</vt:lpstr>
      <vt:lpstr>                      Под глобальными экологическими проблемами понимают масштабные изменения природной среды, которые вызывают нарушения функцио­нирования все биосферы. Разрешение глобальных эко­логических проблем возможно усилиями всего мирового сообщества.       - Изменение климата Земли (колебания климата Земли в целом или отдельных ее регионов с течением времени, выражающиеся в статистически достоверных отклонениях параметров погоды от многолетних значений). - Разрушение озонового слоя;  - Загрязнение воздушного бассейна; - Истощение запасов пресных вод и загрязнение вод Мирового окена; - Оскуднение биологического разнообразия. Сокращение площади лесов; -Загрязнение земель. Разрушение почвенного покрова; - Размещение и обеззараживания отходов. Стихийные свалки.   Стихийные бедствия и техногенные аварии</vt:lpstr>
      <vt:lpstr>Изменение климата Земли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Парниковый эффект</vt:lpstr>
      <vt:lpstr> Таяние ледников и полярных льдов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Экологические проблемы, затрагивающие определенные регионы, получили название региональных. Экологических проблем регионов специфичны и определяются особенностями хозяйствования в специфических природно-климатических условиях.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«Основы экологии и энергосбережения</dc:title>
  <dc:creator>Prorektor_UR</dc:creator>
  <cp:lastModifiedBy>Компьютер</cp:lastModifiedBy>
  <cp:revision>95</cp:revision>
  <dcterms:created xsi:type="dcterms:W3CDTF">2011-06-09T14:37:26Z</dcterms:created>
  <dcterms:modified xsi:type="dcterms:W3CDTF">2019-02-18T07:33:22Z</dcterms:modified>
</cp:coreProperties>
</file>